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7" r:id="rId2"/>
    <p:sldId id="261" r:id="rId3"/>
    <p:sldId id="284" r:id="rId4"/>
    <p:sldId id="290" r:id="rId5"/>
    <p:sldId id="291" r:id="rId6"/>
    <p:sldId id="292" r:id="rId7"/>
    <p:sldId id="293" r:id="rId8"/>
    <p:sldId id="289" r:id="rId9"/>
    <p:sldId id="281" r:id="rId10"/>
    <p:sldId id="279" r:id="rId11"/>
    <p:sldId id="282" r:id="rId12"/>
    <p:sldId id="294" r:id="rId13"/>
    <p:sldId id="283" r:id="rId1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6464"/>
    <a:srgbClr val="FFFFCC"/>
    <a:srgbClr val="264C00"/>
    <a:srgbClr val="686868"/>
    <a:srgbClr val="5C5C5C"/>
    <a:srgbClr val="9196A1"/>
    <a:srgbClr val="00B888"/>
    <a:srgbClr val="8C8997"/>
    <a:srgbClr val="6D8838"/>
    <a:srgbClr val="585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0" autoAdjust="0"/>
    <p:restoredTop sz="90274" autoAdjust="0"/>
  </p:normalViewPr>
  <p:slideViewPr>
    <p:cSldViewPr>
      <p:cViewPr>
        <p:scale>
          <a:sx n="100" d="100"/>
          <a:sy n="100" d="100"/>
        </p:scale>
        <p:origin x="-41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1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"/>
          <c:dPt>
            <c:idx val="1"/>
            <c:bubble3D val="0"/>
            <c:spPr>
              <a:gradFill>
                <a:gsLst>
                  <a:gs pos="100000">
                    <a:schemeClr val="bg1">
                      <a:lumMod val="6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dLbls>
            <c:txPr>
              <a:bodyPr/>
              <a:lstStyle/>
              <a:p>
                <a:pPr>
                  <a:defRPr sz="2000" baseline="0">
                    <a:solidFill>
                      <a:schemeClr val="bg1">
                        <a:lumMod val="8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Целевые средства</c:v>
                </c:pt>
                <c:pt idx="1">
                  <c:v>Фонд финансовой поддержки</c:v>
                </c:pt>
                <c:pt idx="2">
                  <c:v>Налоговые и 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1653.8</c:v>
                </c:pt>
                <c:pt idx="1">
                  <c:v>1038.3</c:v>
                </c:pt>
                <c:pt idx="2">
                  <c:v>273.7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/>
            </a:pPr>
            <a:endParaRPr lang="ru-RU"/>
          </a:p>
        </c:txPr>
      </c:legendEntry>
      <c:layout>
        <c:manualLayout>
          <c:xMode val="edge"/>
          <c:yMode val="edge"/>
          <c:x val="0.51473303197249975"/>
          <c:y val="0.8008973202994395"/>
          <c:w val="0.47635833365122859"/>
          <c:h val="0.19260434166743107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738932468341399E-2"/>
          <c:y val="4.34194392467823E-2"/>
          <c:w val="0.94786986327566503"/>
          <c:h val="0.837997245845973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#,##0.0</c:formatCode>
                <c:ptCount val="1"/>
                <c:pt idx="0">
                  <c:v>661.7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#,##0.0</c:formatCode>
                <c:ptCount val="1"/>
                <c:pt idx="0">
                  <c:v>159.80000000000001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#,##0.0</c:formatCode>
                <c:ptCount val="1"/>
                <c:pt idx="0">
                  <c:v>241.9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Столбец4</c:v>
                </c:pt>
              </c:strCache>
            </c:strRef>
          </c:tx>
          <c:spPr>
            <a:solidFill>
              <a:schemeClr val="bg1">
                <a:lumMod val="50000"/>
                <a:alpha val="62000"/>
              </a:schemeClr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#,##0.0</c:formatCode>
                <c:ptCount val="1"/>
                <c:pt idx="0">
                  <c:v>169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rgbClr val="8C8997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#,##0.0</c:formatCode>
                <c:ptCount val="1"/>
                <c:pt idx="0">
                  <c:v>163.1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Столбец6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#,##0.0</c:formatCode>
                <c:ptCount val="1"/>
                <c:pt idx="0">
                  <c:v>138.1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8630912"/>
        <c:axId val="78612736"/>
      </c:barChart>
      <c:valAx>
        <c:axId val="78612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8630912"/>
        <c:crosses val="autoZero"/>
        <c:crossBetween val="between"/>
      </c:valAx>
      <c:catAx>
        <c:axId val="78630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86127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0.325</cdr:x>
      <cdr:y>0.63719</cdr:y>
    </cdr:from>
    <cdr:to>
      <cdr:x>0.46194</cdr:x>
      <cdr:y>0.70986</cdr:y>
    </cdr:to>
    <cdr:sp macro="" textlink="">
      <cdr:nvSpPr>
        <cdr:cNvPr id="2" name="Rectangle 13"/>
        <cdr:cNvSpPr>
          <a:spLocks xmlns:a="http://schemas.openxmlformats.org/drawingml/2006/main" noRot="1" noChangeArrowheads="1"/>
        </cdr:cNvSpPr>
      </cdr:nvSpPr>
      <cdr:spPr bwMode="auto">
        <a:xfrm xmlns:a="http://schemas.openxmlformats.org/drawingml/2006/main">
          <a:off x="2674620" y="3145887"/>
          <a:ext cx="1126996" cy="35878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chemeClr val="bg1"/>
              </a:solidFill>
            </a:rPr>
            <a:t>9,2 %</a:t>
          </a:r>
          <a:endParaRPr lang="ru-RU" sz="24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0.52846</cdr:x>
      <cdr:y>0.20096</cdr:y>
    </cdr:from>
    <cdr:to>
      <cdr:x>0.66845</cdr:x>
      <cdr:y>0.27363</cdr:y>
    </cdr:to>
    <cdr:sp macro="" textlink="">
      <cdr:nvSpPr>
        <cdr:cNvPr id="3" name="Rectangle 13"/>
        <cdr:cNvSpPr>
          <a:spLocks xmlns:a="http://schemas.openxmlformats.org/drawingml/2006/main" noRot="1" noChangeArrowheads="1"/>
        </cdr:cNvSpPr>
      </cdr:nvSpPr>
      <cdr:spPr bwMode="auto">
        <a:xfrm xmlns:a="http://schemas.openxmlformats.org/drawingml/2006/main">
          <a:off x="4348974" y="992181"/>
          <a:ext cx="1152128" cy="3587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chemeClr val="bg1"/>
              </a:solidFill>
            </a:rPr>
            <a:t>90,8 %</a:t>
          </a:r>
          <a:endParaRPr lang="ru-RU" sz="2400" b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4D01C-3150-4858-B23D-8D64FFF5241C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0708F-CE5D-466B-A70E-9D4AFC0173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913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708F-CE5D-466B-A70E-9D4AFC01736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708F-CE5D-466B-A70E-9D4AFC01736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708F-CE5D-466B-A70E-9D4AFC01736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708F-CE5D-466B-A70E-9D4AFC01736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708F-CE5D-466B-A70E-9D4AFC01736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708F-CE5D-466B-A70E-9D4AFC01736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content Dar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52438" y="324580"/>
            <a:ext cx="8229600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50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Text </a:t>
            </a:r>
            <a:r>
              <a:rPr lang="es-ES_tradnl" dirty="0" err="1" smtClean="0"/>
              <a:t>slide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52438" y="827103"/>
            <a:ext cx="8229600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64" hasCustomPrompt="1"/>
          </p:nvPr>
        </p:nvSpPr>
        <p:spPr>
          <a:xfrm>
            <a:off x="443972" y="5563771"/>
            <a:ext cx="8230129" cy="77997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non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metus.is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finibus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. </a:t>
            </a:r>
            <a:r>
              <a:rPr lang="en-US" dirty="0" err="1" smtClean="0"/>
              <a:t>Cras</a:t>
            </a:r>
            <a:r>
              <a:rPr lang="en-US" dirty="0" smtClean="0"/>
              <a:t> </a:t>
            </a:r>
            <a:r>
              <a:rPr lang="en-US" dirty="0" err="1" smtClean="0"/>
              <a:t>fringilla</a:t>
            </a:r>
            <a:r>
              <a:rPr lang="en-US" dirty="0" smtClean="0"/>
              <a:t>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dolor ante.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27038" y="5109392"/>
            <a:ext cx="8247062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Put</a:t>
            </a:r>
            <a:r>
              <a:rPr lang="es-ES_tradnl" dirty="0" smtClean="0"/>
              <a:t> </a:t>
            </a:r>
            <a:r>
              <a:rPr lang="es-ES_tradnl" dirty="0" err="1" smtClean="0"/>
              <a:t>your</a:t>
            </a:r>
            <a:r>
              <a:rPr lang="es-ES_tradnl" dirty="0" smtClean="0"/>
              <a:t> </a:t>
            </a:r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248587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11" Type="http://schemas.openxmlformats.org/officeDocument/2006/relationships/image" Target="../media/image32.svg"/><Relationship Id="rId10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10.png"/><Relationship Id="rId4" Type="http://schemas.openxmlformats.org/officeDocument/2006/relationships/image" Target="../media/image3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Top Corners Rounded 11">
            <a:extLst>
              <a:ext uri="{FF2B5EF4-FFF2-40B4-BE49-F238E27FC236}">
                <a16:creationId xmlns:a16="http://schemas.microsoft.com/office/drawing/2014/main" xmlns="" id="{EF8C3237-8A16-4865-BDFF-7D0EA346658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rgbClr val="01893F"/>
              </a:gs>
              <a:gs pos="100000">
                <a:srgbClr val="2E587E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52">
            <a:extLst>
              <a:ext uri="{FF2B5EF4-FFF2-40B4-BE49-F238E27FC236}">
                <a16:creationId xmlns="" xmlns:a16="http://schemas.microsoft.com/office/drawing/2014/main" id="{68E650D7-8B00-4A62-A325-F03F3DB889B5}"/>
              </a:ext>
            </a:extLst>
          </p:cNvPr>
          <p:cNvGrpSpPr/>
          <p:nvPr/>
        </p:nvGrpSpPr>
        <p:grpSpPr>
          <a:xfrm>
            <a:off x="197143" y="1844824"/>
            <a:ext cx="8856984" cy="3875658"/>
            <a:chOff x="243811" y="2103891"/>
            <a:chExt cx="11809314" cy="3875658"/>
          </a:xfrm>
        </p:grpSpPr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44A23744-D77C-42C9-9123-02987EB3A91C}"/>
                </a:ext>
              </a:extLst>
            </p:cNvPr>
            <p:cNvSpPr txBox="1"/>
            <p:nvPr/>
          </p:nvSpPr>
          <p:spPr>
            <a:xfrm>
              <a:off x="243811" y="2103891"/>
              <a:ext cx="11809314" cy="2369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2025 год </a:t>
              </a:r>
            </a:p>
            <a:p>
              <a:pPr algn="ctr"/>
              <a:r>
                <a:rPr lang="ru-RU" sz="44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и плановый период </a:t>
              </a:r>
            </a:p>
            <a:p>
              <a:pPr algn="ctr"/>
              <a:r>
                <a:rPr lang="ru-RU" sz="4400" b="1" spc="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2026-2027 годов</a:t>
              </a:r>
              <a:endParaRPr lang="en-US" sz="44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AFF9DFF5-3FCA-4D5F-89E8-7EAD527841B2}"/>
                </a:ext>
              </a:extLst>
            </p:cNvPr>
            <p:cNvSpPr txBox="1"/>
            <p:nvPr/>
          </p:nvSpPr>
          <p:spPr>
            <a:xfrm>
              <a:off x="629648" y="5056219"/>
              <a:ext cx="1092128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5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Tahoma" pitchFamily="34" charset="0"/>
                  <a:cs typeface="Arial" pitchFamily="34" charset="0"/>
                </a:rPr>
                <a:t>О районном БЮДЖЕТЕ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D3D017D1-9B42-4963-8502-47952533B93E}"/>
                </a:ext>
              </a:extLst>
            </p:cNvPr>
            <p:cNvCxnSpPr/>
            <p:nvPr/>
          </p:nvCxnSpPr>
          <p:spPr>
            <a:xfrm>
              <a:off x="3964715" y="4624171"/>
              <a:ext cx="425114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AFF9DFF5-3FCA-4D5F-89E8-7EAD527841B2}"/>
              </a:ext>
            </a:extLst>
          </p:cNvPr>
          <p:cNvSpPr txBox="1"/>
          <p:nvPr/>
        </p:nvSpPr>
        <p:spPr>
          <a:xfrm>
            <a:off x="611560" y="116632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Финансовое управление</a:t>
            </a:r>
          </a:p>
          <a:p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администрации Енисейского района</a:t>
            </a:r>
          </a:p>
        </p:txBody>
      </p:sp>
      <p:pic>
        <p:nvPicPr>
          <p:cNvPr id="20" name="Рисунок 19" descr="Gerb-Енисейск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0053" y="116634"/>
            <a:ext cx="409499" cy="43204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596336" y="6453336"/>
            <a:ext cx="1321965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Garamond" pitchFamily="18" charset="0"/>
              </a:rPr>
              <a:t>www.enrayfin.ru</a:t>
            </a:r>
            <a:endParaRPr lang="ru-RU" sz="1400" dirty="0" smtClean="0">
              <a:solidFill>
                <a:schemeClr val="bg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Рисунок 57" descr="Кофейна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492896"/>
            <a:ext cx="7965885" cy="864096"/>
          </a:xfrm>
          <a:prstGeom prst="rect">
            <a:avLst/>
          </a:prstGeom>
        </p:spPr>
      </p:pic>
      <p:pic>
        <p:nvPicPr>
          <p:cNvPr id="57" name="Рисунок 56" descr="Зелена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340768"/>
            <a:ext cx="8568952" cy="864096"/>
          </a:xfrm>
          <a:prstGeom prst="rect">
            <a:avLst/>
          </a:prstGeom>
          <a:noFill/>
        </p:spPr>
      </p:pic>
      <p:sp>
        <p:nvSpPr>
          <p:cNvPr id="48" name="Прямоугольник 47"/>
          <p:cNvSpPr/>
          <p:nvPr/>
        </p:nvSpPr>
        <p:spPr>
          <a:xfrm>
            <a:off x="251520" y="4797152"/>
            <a:ext cx="6192688" cy="864096"/>
          </a:xfrm>
          <a:prstGeom prst="rect">
            <a:avLst/>
          </a:prstGeom>
          <a:solidFill>
            <a:srgbClr val="7A983E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51520" y="3645024"/>
            <a:ext cx="7056784" cy="864096"/>
          </a:xfrm>
          <a:prstGeom prst="rect">
            <a:avLst/>
          </a:prstGeom>
          <a:gradFill>
            <a:gsLst>
              <a:gs pos="0">
                <a:srgbClr val="01893F">
                  <a:alpha val="39000"/>
                </a:srgbClr>
              </a:gs>
              <a:gs pos="100000">
                <a:srgbClr val="2E587E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7524" y="260648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666666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Мероприятия 2024 года по стабилизации финансового состояния района</a:t>
            </a:r>
            <a:endParaRPr lang="en-US" sz="2400" b="1" dirty="0">
              <a:solidFill>
                <a:srgbClr val="666666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1600" y="1363415"/>
            <a:ext cx="6774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b="1" i="1" dirty="0">
                <a:solidFill>
                  <a:schemeClr val="bg1"/>
                </a:solidFill>
              </a:rPr>
              <a:t>Проведение активной работы на краевом уровне по привлечению дополнительных средств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60477" y="2540223"/>
            <a:ext cx="6480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b="1" i="1" dirty="0">
                <a:solidFill>
                  <a:schemeClr val="bg1"/>
                </a:solidFill>
              </a:rPr>
              <a:t>Получение дополнительной финансовой помощи на сбалансированность районного бюджета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46285" y="2638653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Garamond" pitchFamily="18" charset="0"/>
              </a:rPr>
              <a:t>29,5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1992" y="3692351"/>
            <a:ext cx="58284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b="1" i="1" dirty="0">
                <a:solidFill>
                  <a:schemeClr val="bg1"/>
                </a:solidFill>
              </a:rPr>
              <a:t>Реализация плана мероприятий по росту доходов, оптимизации расходов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26586" y="3753906"/>
            <a:ext cx="737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Garamond" pitchFamily="18" charset="0"/>
              </a:rPr>
              <a:t>8,8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32440" y="7677472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2,9%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24328" y="1429203"/>
            <a:ext cx="117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Garamond" pitchFamily="18" charset="0"/>
              </a:rPr>
              <a:t>325,3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21047" y="5805264"/>
            <a:ext cx="486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Всего: 368,5 млн.руб.</a:t>
            </a:r>
          </a:p>
        </p:txBody>
      </p:sp>
      <p:pic>
        <p:nvPicPr>
          <p:cNvPr id="36" name="Рисунок 35" descr="мешок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95536" y="5013176"/>
            <a:ext cx="360040" cy="399420"/>
          </a:xfrm>
          <a:prstGeom prst="rect">
            <a:avLst/>
          </a:prstGeom>
        </p:spPr>
      </p:pic>
      <p:pic>
        <p:nvPicPr>
          <p:cNvPr id="37" name="Рисунок 36" descr="рука и деньги.png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95536" y="3933056"/>
            <a:ext cx="504056" cy="412961"/>
          </a:xfrm>
          <a:prstGeom prst="rect">
            <a:avLst/>
          </a:prstGeom>
        </p:spPr>
      </p:pic>
      <p:pic>
        <p:nvPicPr>
          <p:cNvPr id="38" name="Рисунок 37" descr="мешок с баблом.png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7544" y="1556792"/>
            <a:ext cx="360040" cy="391154"/>
          </a:xfrm>
          <a:prstGeom prst="rect">
            <a:avLst/>
          </a:prstGeom>
        </p:spPr>
      </p:pic>
      <p:pic>
        <p:nvPicPr>
          <p:cNvPr id="39" name="Рисунок 38" descr="рука помощи.png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95536" y="2780928"/>
            <a:ext cx="504056" cy="332462"/>
          </a:xfrm>
          <a:prstGeom prst="rect">
            <a:avLst/>
          </a:prstGeom>
        </p:spPr>
      </p:pic>
      <p:cxnSp>
        <p:nvCxnSpPr>
          <p:cNvPr id="43" name="Straight Connector 55">
            <a:extLst>
              <a:ext uri="{FF2B5EF4-FFF2-40B4-BE49-F238E27FC236}">
                <a16:creationId xmlns="" xmlns:a16="http://schemas.microsoft.com/office/drawing/2014/main" id="{D3D017D1-9B42-4963-8502-47952533B93E}"/>
              </a:ext>
            </a:extLst>
          </p:cNvPr>
          <p:cNvCxnSpPr/>
          <p:nvPr/>
        </p:nvCxnSpPr>
        <p:spPr>
          <a:xfrm>
            <a:off x="251520" y="1124744"/>
            <a:ext cx="468052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4" name="Рисунок 63" descr="Линия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6653325"/>
            <a:ext cx="9144000" cy="20467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71600" y="4819799"/>
            <a:ext cx="4824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chemeClr val="bg1"/>
                </a:solidFill>
              </a:rPr>
              <a:t>Обеспечение сбалансированности </a:t>
            </a:r>
            <a:r>
              <a:rPr lang="ru-RU" sz="2200" b="1" i="1" dirty="0">
                <a:solidFill>
                  <a:schemeClr val="bg1"/>
                </a:solidFill>
              </a:rPr>
              <a:t>местных </a:t>
            </a:r>
            <a:r>
              <a:rPr lang="ru-RU" sz="2200" b="1" i="1" dirty="0" smtClean="0">
                <a:solidFill>
                  <a:schemeClr val="bg1"/>
                </a:solidFill>
              </a:rPr>
              <a:t>бюджетов поселений</a:t>
            </a:r>
            <a:endParaRPr lang="ru-RU" sz="2200" b="1" i="1" dirty="0" smtClean="0">
              <a:solidFill>
                <a:schemeClr val="bg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36096" y="4942909"/>
            <a:ext cx="737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Garamond" pitchFamily="18" charset="0"/>
              </a:rPr>
              <a:t>4,9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 descr="Зелена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500" y="5949279"/>
            <a:ext cx="8964996" cy="652427"/>
          </a:xfrm>
          <a:prstGeom prst="rect">
            <a:avLst/>
          </a:prstGeom>
          <a:noFill/>
        </p:spPr>
      </p:pic>
      <p:sp>
        <p:nvSpPr>
          <p:cNvPr id="17" name="Line 17"/>
          <p:cNvSpPr>
            <a:spLocks noChangeShapeType="1"/>
          </p:cNvSpPr>
          <p:nvPr/>
        </p:nvSpPr>
        <p:spPr bwMode="auto">
          <a:xfrm flipV="1">
            <a:off x="5049540" y="1340768"/>
            <a:ext cx="605686" cy="1111168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 type="triangle" w="med" len="med"/>
            <a:tailEnd/>
          </a:ln>
          <a:effectLst/>
        </p:spPr>
        <p:txBody>
          <a:bodyPr wrap="none" lIns="92075" tIns="46038" rIns="92075" bIns="46038" anchor="ctr"/>
          <a:lstStyle/>
          <a:p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1520" y="188640"/>
            <a:ext cx="8288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646464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Задачи нового бюджетного цикла 2025 – 2027 годов</a:t>
            </a:r>
            <a:endParaRPr lang="ru-RU" sz="2400" b="1" dirty="0">
              <a:solidFill>
                <a:srgbClr val="646464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pic>
        <p:nvPicPr>
          <p:cNvPr id="51" name="Рисунок 50" descr="рука помощ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497913"/>
            <a:ext cx="655041" cy="432048"/>
          </a:xfrm>
          <a:prstGeom prst="rect">
            <a:avLst/>
          </a:prstGeom>
        </p:spPr>
      </p:pic>
      <p:cxnSp>
        <p:nvCxnSpPr>
          <p:cNvPr id="55" name="Straight Connector 55">
            <a:extLst>
              <a:ext uri="{FF2B5EF4-FFF2-40B4-BE49-F238E27FC236}">
                <a16:creationId xmlns="" xmlns:a16="http://schemas.microsoft.com/office/drawing/2014/main" id="{D3D017D1-9B42-4963-8502-47952533B93E}"/>
              </a:ext>
            </a:extLst>
          </p:cNvPr>
          <p:cNvCxnSpPr/>
          <p:nvPr/>
        </p:nvCxnSpPr>
        <p:spPr>
          <a:xfrm>
            <a:off x="323528" y="764704"/>
            <a:ext cx="3188362" cy="0"/>
          </a:xfrm>
          <a:prstGeom prst="line">
            <a:avLst/>
          </a:prstGeom>
          <a:ln>
            <a:solidFill>
              <a:srgbClr val="51515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8" name="Group 128">
            <a:extLst>
              <a:ext uri="{FF2B5EF4-FFF2-40B4-BE49-F238E27FC236}">
                <a16:creationId xmlns:a16="http://schemas.microsoft.com/office/drawing/2014/main" xmlns="" id="{02295D3E-851B-4B94-8B09-5C9C55D9F40F}"/>
              </a:ext>
            </a:extLst>
          </p:cNvPr>
          <p:cNvGrpSpPr/>
          <p:nvPr/>
        </p:nvGrpSpPr>
        <p:grpSpPr>
          <a:xfrm>
            <a:off x="4063609" y="620688"/>
            <a:ext cx="5044895" cy="5832648"/>
            <a:chOff x="1523479" y="1469749"/>
            <a:chExt cx="5044895" cy="5832648"/>
          </a:xfrm>
        </p:grpSpPr>
        <p:sp>
          <p:nvSpPr>
            <p:cNvPr id="59" name="Freeform: Shape 92">
              <a:extLst>
                <a:ext uri="{FF2B5EF4-FFF2-40B4-BE49-F238E27FC236}">
                  <a16:creationId xmlns:a16="http://schemas.microsoft.com/office/drawing/2014/main" xmlns="" id="{B18C5587-E8F6-4B9C-BDF5-EA16FE8C9D44}"/>
                </a:ext>
              </a:extLst>
            </p:cNvPr>
            <p:cNvSpPr/>
            <p:nvPr/>
          </p:nvSpPr>
          <p:spPr>
            <a:xfrm>
              <a:off x="1523479" y="2257522"/>
              <a:ext cx="5044895" cy="5044875"/>
            </a:xfrm>
            <a:custGeom>
              <a:avLst/>
              <a:gdLst>
                <a:gd name="connsiteX0" fmla="*/ 2232003 w 4464023"/>
                <a:gd name="connsiteY0" fmla="*/ 0 h 4464006"/>
                <a:gd name="connsiteX1" fmla="*/ 2232003 w 4464023"/>
                <a:gd name="connsiteY1" fmla="*/ 0 h 4464006"/>
                <a:gd name="connsiteX2" fmla="*/ 4464023 w 4464023"/>
                <a:gd name="connsiteY2" fmla="*/ 2232003 h 4464006"/>
                <a:gd name="connsiteX3" fmla="*/ 2232003 w 4464023"/>
                <a:gd name="connsiteY3" fmla="*/ 2232003 h 4464006"/>
                <a:gd name="connsiteX4" fmla="*/ 2232003 w 4464023"/>
                <a:gd name="connsiteY4" fmla="*/ 4464006 h 4464006"/>
                <a:gd name="connsiteX5" fmla="*/ 0 w 4464023"/>
                <a:gd name="connsiteY5" fmla="*/ 2232003 h 4464006"/>
                <a:gd name="connsiteX6" fmla="*/ 2232003 w 4464023"/>
                <a:gd name="connsiteY6" fmla="*/ 0 h 446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64023" h="4464006">
                  <a:moveTo>
                    <a:pt x="2232003" y="0"/>
                  </a:moveTo>
                  <a:lnTo>
                    <a:pt x="2232003" y="0"/>
                  </a:lnTo>
                  <a:cubicBezTo>
                    <a:pt x="3464701" y="0"/>
                    <a:pt x="4464023" y="999305"/>
                    <a:pt x="4464023" y="2232003"/>
                  </a:cubicBezTo>
                  <a:lnTo>
                    <a:pt x="2232003" y="2232003"/>
                  </a:lnTo>
                  <a:lnTo>
                    <a:pt x="2232003" y="4464006"/>
                  </a:lnTo>
                  <a:cubicBezTo>
                    <a:pt x="999305" y="4464006"/>
                    <a:pt x="0" y="3464709"/>
                    <a:pt x="0" y="2232003"/>
                  </a:cubicBezTo>
                  <a:cubicBezTo>
                    <a:pt x="0" y="999305"/>
                    <a:pt x="999305" y="0"/>
                    <a:pt x="223200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1239" cap="flat">
              <a:noFill/>
              <a:prstDash val="solid"/>
              <a:round/>
            </a:ln>
            <a:scene3d>
              <a:camera prst="isometricOffAxis1Top"/>
              <a:lightRig rig="harsh" dir="t"/>
            </a:scene3d>
            <a:sp3d z="-82550" extrusionH="1066800"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93">
              <a:extLst>
                <a:ext uri="{FF2B5EF4-FFF2-40B4-BE49-F238E27FC236}">
                  <a16:creationId xmlns:a16="http://schemas.microsoft.com/office/drawing/2014/main" xmlns="" id="{B1BADF7F-AD4B-4E38-A757-116BC2D9EF7A}"/>
                </a:ext>
              </a:extLst>
            </p:cNvPr>
            <p:cNvSpPr/>
            <p:nvPr/>
          </p:nvSpPr>
          <p:spPr>
            <a:xfrm>
              <a:off x="2025140" y="1829789"/>
              <a:ext cx="3967170" cy="3836514"/>
            </a:xfrm>
            <a:custGeom>
              <a:avLst/>
              <a:gdLst>
                <a:gd name="connsiteX0" fmla="*/ 2232003 w 4464023"/>
                <a:gd name="connsiteY0" fmla="*/ 0 h 4464006"/>
                <a:gd name="connsiteX1" fmla="*/ 2232003 w 4464023"/>
                <a:gd name="connsiteY1" fmla="*/ 0 h 4464006"/>
                <a:gd name="connsiteX2" fmla="*/ 4464023 w 4464023"/>
                <a:gd name="connsiteY2" fmla="*/ 2232003 h 4464006"/>
                <a:gd name="connsiteX3" fmla="*/ 2232003 w 4464023"/>
                <a:gd name="connsiteY3" fmla="*/ 2232003 h 4464006"/>
                <a:gd name="connsiteX4" fmla="*/ 2232003 w 4464023"/>
                <a:gd name="connsiteY4" fmla="*/ 4464006 h 4464006"/>
                <a:gd name="connsiteX5" fmla="*/ 0 w 4464023"/>
                <a:gd name="connsiteY5" fmla="*/ 2232003 h 4464006"/>
                <a:gd name="connsiteX6" fmla="*/ 2232003 w 4464023"/>
                <a:gd name="connsiteY6" fmla="*/ 0 h 446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64023" h="4464006">
                  <a:moveTo>
                    <a:pt x="2232003" y="0"/>
                  </a:moveTo>
                  <a:lnTo>
                    <a:pt x="2232003" y="0"/>
                  </a:lnTo>
                  <a:cubicBezTo>
                    <a:pt x="3464701" y="0"/>
                    <a:pt x="4464023" y="999305"/>
                    <a:pt x="4464023" y="2232003"/>
                  </a:cubicBezTo>
                  <a:lnTo>
                    <a:pt x="2232003" y="2232003"/>
                  </a:lnTo>
                  <a:lnTo>
                    <a:pt x="2232003" y="4464006"/>
                  </a:lnTo>
                  <a:cubicBezTo>
                    <a:pt x="999305" y="4464006"/>
                    <a:pt x="0" y="3464709"/>
                    <a:pt x="0" y="2232003"/>
                  </a:cubicBezTo>
                  <a:cubicBezTo>
                    <a:pt x="0" y="999305"/>
                    <a:pt x="999305" y="0"/>
                    <a:pt x="2232003" y="0"/>
                  </a:cubicBezTo>
                  <a:close/>
                </a:path>
              </a:pathLst>
            </a:custGeom>
            <a:solidFill>
              <a:srgbClr val="C38A42"/>
            </a:solidFill>
            <a:ln w="21239" cap="flat">
              <a:noFill/>
              <a:prstDash val="solid"/>
              <a:round/>
            </a:ln>
            <a:scene3d>
              <a:camera prst="isometricOffAxis1Top"/>
              <a:lightRig rig="harsh" dir="t"/>
            </a:scene3d>
            <a:sp3d z="-82550" extrusionH="1066800"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94">
              <a:extLst>
                <a:ext uri="{FF2B5EF4-FFF2-40B4-BE49-F238E27FC236}">
                  <a16:creationId xmlns:a16="http://schemas.microsoft.com/office/drawing/2014/main" xmlns="" id="{01279E62-1C92-4390-A18E-DAC0151C16C3}"/>
                </a:ext>
              </a:extLst>
            </p:cNvPr>
            <p:cNvSpPr/>
            <p:nvPr/>
          </p:nvSpPr>
          <p:spPr>
            <a:xfrm>
              <a:off x="2535926" y="1469749"/>
              <a:ext cx="2736304" cy="2590849"/>
            </a:xfrm>
            <a:custGeom>
              <a:avLst/>
              <a:gdLst>
                <a:gd name="connsiteX0" fmla="*/ 2232003 w 4464023"/>
                <a:gd name="connsiteY0" fmla="*/ 0 h 4464006"/>
                <a:gd name="connsiteX1" fmla="*/ 2232003 w 4464023"/>
                <a:gd name="connsiteY1" fmla="*/ 0 h 4464006"/>
                <a:gd name="connsiteX2" fmla="*/ 4464023 w 4464023"/>
                <a:gd name="connsiteY2" fmla="*/ 2232003 h 4464006"/>
                <a:gd name="connsiteX3" fmla="*/ 2232003 w 4464023"/>
                <a:gd name="connsiteY3" fmla="*/ 2232003 h 4464006"/>
                <a:gd name="connsiteX4" fmla="*/ 2232003 w 4464023"/>
                <a:gd name="connsiteY4" fmla="*/ 4464006 h 4464006"/>
                <a:gd name="connsiteX5" fmla="*/ 0 w 4464023"/>
                <a:gd name="connsiteY5" fmla="*/ 2232003 h 4464006"/>
                <a:gd name="connsiteX6" fmla="*/ 2232003 w 4464023"/>
                <a:gd name="connsiteY6" fmla="*/ 0 h 446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64023" h="4464006">
                  <a:moveTo>
                    <a:pt x="2232003" y="0"/>
                  </a:moveTo>
                  <a:lnTo>
                    <a:pt x="2232003" y="0"/>
                  </a:lnTo>
                  <a:cubicBezTo>
                    <a:pt x="3464701" y="0"/>
                    <a:pt x="4464023" y="999305"/>
                    <a:pt x="4464023" y="2232003"/>
                  </a:cubicBezTo>
                  <a:lnTo>
                    <a:pt x="2232003" y="2232003"/>
                  </a:lnTo>
                  <a:lnTo>
                    <a:pt x="2232003" y="4464006"/>
                  </a:lnTo>
                  <a:cubicBezTo>
                    <a:pt x="999305" y="4464006"/>
                    <a:pt x="0" y="3464709"/>
                    <a:pt x="0" y="2232003"/>
                  </a:cubicBezTo>
                  <a:cubicBezTo>
                    <a:pt x="0" y="999305"/>
                    <a:pt x="999305" y="0"/>
                    <a:pt x="2232003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1239" cap="flat">
              <a:noFill/>
              <a:prstDash val="solid"/>
              <a:round/>
            </a:ln>
            <a:scene3d>
              <a:camera prst="isometricOffAxis1Top"/>
              <a:lightRig rig="harsh" dir="t"/>
            </a:scene3d>
            <a:sp3d z="-82550" extrusionH="1066800"/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65" name="Graphic 132" descr="Circles with arrows outline">
            <a:extLst>
              <a:ext uri="{FF2B5EF4-FFF2-40B4-BE49-F238E27FC236}">
                <a16:creationId xmlns:a16="http://schemas.microsoft.com/office/drawing/2014/main" xmlns="" id="{0A640EA2-02E0-4C4D-9CA7-B6371F811C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023464" y="2132856"/>
            <a:ext cx="569679" cy="569679"/>
          </a:xfrm>
          <a:prstGeom prst="rect">
            <a:avLst/>
          </a:prstGeom>
        </p:spPr>
      </p:pic>
      <p:pic>
        <p:nvPicPr>
          <p:cNvPr id="66" name="Graphic 134" descr="Continuous Improvement outline">
            <a:extLst>
              <a:ext uri="{FF2B5EF4-FFF2-40B4-BE49-F238E27FC236}">
                <a16:creationId xmlns:a16="http://schemas.microsoft.com/office/drawing/2014/main" xmlns="" id="{2D0BABE8-375A-4873-BAF0-380EF589D2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423522" y="2998672"/>
            <a:ext cx="646352" cy="646352"/>
          </a:xfrm>
          <a:prstGeom prst="rect">
            <a:avLst/>
          </a:prstGeom>
        </p:spPr>
      </p:pic>
      <p:sp>
        <p:nvSpPr>
          <p:cNvPr id="70" name="Прямоугольник 69"/>
          <p:cNvSpPr/>
          <p:nvPr/>
        </p:nvSpPr>
        <p:spPr>
          <a:xfrm>
            <a:off x="316559" y="1970822"/>
            <a:ext cx="150985" cy="117014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16559" y="4509120"/>
            <a:ext cx="150986" cy="115212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6" name="Рисунок 75" descr="Линия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6653325"/>
            <a:ext cx="9144000" cy="20467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1637E8F4-E0E8-4E76-BB7E-FC371F5AACE3}"/>
              </a:ext>
            </a:extLst>
          </p:cNvPr>
          <p:cNvSpPr txBox="1"/>
          <p:nvPr/>
        </p:nvSpPr>
        <p:spPr>
          <a:xfrm>
            <a:off x="539552" y="1064930"/>
            <a:ext cx="3881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585858"/>
                </a:solidFill>
                <a:latin typeface="Arial" pitchFamily="34" charset="0"/>
                <a:cs typeface="Arial" pitchFamily="34" charset="0"/>
              </a:rPr>
              <a:t>Повышение эффективности бюджетных расходов</a:t>
            </a:r>
            <a:endParaRPr lang="en-US" sz="2000" b="1" dirty="0">
              <a:solidFill>
                <a:srgbClr val="585858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1052736"/>
            <a:ext cx="144017" cy="72008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21D8EB2F-4AA5-4478-8D46-7E0D2EADDAF7}"/>
              </a:ext>
            </a:extLst>
          </p:cNvPr>
          <p:cNvSpPr txBox="1"/>
          <p:nvPr/>
        </p:nvSpPr>
        <p:spPr>
          <a:xfrm>
            <a:off x="539551" y="4573577"/>
            <a:ext cx="50405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585858"/>
                </a:solidFill>
                <a:latin typeface="Arial" pitchFamily="34" charset="0"/>
                <a:cs typeface="Arial" pitchFamily="34" charset="0"/>
              </a:rPr>
              <a:t>Участие в реализации национальных целей и стратегических задач развития </a:t>
            </a:r>
            <a:r>
              <a:rPr lang="ru-RU" sz="2000" b="1" dirty="0" smtClean="0">
                <a:solidFill>
                  <a:srgbClr val="585858"/>
                </a:solidFill>
                <a:latin typeface="Arial" pitchFamily="34" charset="0"/>
                <a:cs typeface="Arial" pitchFamily="34" charset="0"/>
              </a:rPr>
              <a:t>РФ и края</a:t>
            </a:r>
            <a:endParaRPr lang="en-US" sz="2000" b="1" dirty="0">
              <a:solidFill>
                <a:srgbClr val="585858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5137822-22B5-464A-9CC2-3AFF41CD70A5}"/>
              </a:ext>
            </a:extLst>
          </p:cNvPr>
          <p:cNvSpPr txBox="1"/>
          <p:nvPr/>
        </p:nvSpPr>
        <p:spPr>
          <a:xfrm>
            <a:off x="539552" y="1849757"/>
            <a:ext cx="48248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585858"/>
                </a:solidFill>
                <a:latin typeface="Arial" pitchFamily="34" charset="0"/>
                <a:cs typeface="Arial" pitchFamily="34" charset="0"/>
              </a:rPr>
              <a:t>Взаимодействие с региональными органами власти, в том числе по увеличению объема финансовой поддержки из краевого бюджета</a:t>
            </a:r>
            <a:endParaRPr lang="en-US" sz="2000" b="1" dirty="0">
              <a:solidFill>
                <a:srgbClr val="585858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33" name="Freeform: Shape 93">
            <a:extLst>
              <a:ext uri="{FF2B5EF4-FFF2-40B4-BE49-F238E27FC236}">
                <a16:creationId xmlns:a16="http://schemas.microsoft.com/office/drawing/2014/main" xmlns="" id="{B1BADF7F-AD4B-4E38-A757-116BC2D9EF7A}"/>
              </a:ext>
            </a:extLst>
          </p:cNvPr>
          <p:cNvSpPr/>
          <p:nvPr/>
        </p:nvSpPr>
        <p:spPr>
          <a:xfrm>
            <a:off x="5511297" y="131440"/>
            <a:ext cx="1797007" cy="1569368"/>
          </a:xfrm>
          <a:custGeom>
            <a:avLst/>
            <a:gdLst>
              <a:gd name="connsiteX0" fmla="*/ 2232003 w 4464023"/>
              <a:gd name="connsiteY0" fmla="*/ 0 h 4464006"/>
              <a:gd name="connsiteX1" fmla="*/ 2232003 w 4464023"/>
              <a:gd name="connsiteY1" fmla="*/ 0 h 4464006"/>
              <a:gd name="connsiteX2" fmla="*/ 4464023 w 4464023"/>
              <a:gd name="connsiteY2" fmla="*/ 2232003 h 4464006"/>
              <a:gd name="connsiteX3" fmla="*/ 2232003 w 4464023"/>
              <a:gd name="connsiteY3" fmla="*/ 2232003 h 4464006"/>
              <a:gd name="connsiteX4" fmla="*/ 2232003 w 4464023"/>
              <a:gd name="connsiteY4" fmla="*/ 4464006 h 4464006"/>
              <a:gd name="connsiteX5" fmla="*/ 0 w 4464023"/>
              <a:gd name="connsiteY5" fmla="*/ 2232003 h 4464006"/>
              <a:gd name="connsiteX6" fmla="*/ 2232003 w 4464023"/>
              <a:gd name="connsiteY6" fmla="*/ 0 h 446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4023" h="4464006">
                <a:moveTo>
                  <a:pt x="2232003" y="0"/>
                </a:moveTo>
                <a:lnTo>
                  <a:pt x="2232003" y="0"/>
                </a:lnTo>
                <a:cubicBezTo>
                  <a:pt x="3464701" y="0"/>
                  <a:pt x="4464023" y="999305"/>
                  <a:pt x="4464023" y="2232003"/>
                </a:cubicBezTo>
                <a:lnTo>
                  <a:pt x="2232003" y="2232003"/>
                </a:lnTo>
                <a:lnTo>
                  <a:pt x="2232003" y="4464006"/>
                </a:lnTo>
                <a:cubicBezTo>
                  <a:pt x="999305" y="4464006"/>
                  <a:pt x="0" y="3464709"/>
                  <a:pt x="0" y="2232003"/>
                </a:cubicBezTo>
                <a:cubicBezTo>
                  <a:pt x="0" y="999305"/>
                  <a:pt x="999305" y="0"/>
                  <a:pt x="2232003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21239" cap="flat">
            <a:noFill/>
            <a:prstDash val="solid"/>
            <a:round/>
          </a:ln>
          <a:scene3d>
            <a:camera prst="isometricOffAxis1Top"/>
            <a:lightRig rig="harsh" dir="t"/>
          </a:scene3d>
          <a:sp3d z="-82550" extrusionH="1066800"/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F5137822-22B5-464A-9CC2-3AFF41CD70A5}"/>
              </a:ext>
            </a:extLst>
          </p:cNvPr>
          <p:cNvSpPr txBox="1"/>
          <p:nvPr/>
        </p:nvSpPr>
        <p:spPr>
          <a:xfrm>
            <a:off x="251520" y="5983104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кроме того вовлечение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граждан в бюджетный процесс, включая развитие инициативного бюджетирования, повышение финансовой грамотности населения</a:t>
            </a:r>
            <a:endParaRPr lang="en-US" sz="1600" b="1" dirty="0">
              <a:solidFill>
                <a:schemeClr val="bg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637E8F4-E0E8-4E76-BB7E-FC371F5AACE3}"/>
              </a:ext>
            </a:extLst>
          </p:cNvPr>
          <p:cNvSpPr txBox="1"/>
          <p:nvPr/>
        </p:nvSpPr>
        <p:spPr>
          <a:xfrm>
            <a:off x="539552" y="3349441"/>
            <a:ext cx="4176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585858"/>
                </a:solidFill>
                <a:latin typeface="Arial" pitchFamily="34" charset="0"/>
                <a:cs typeface="Arial" pitchFamily="34" charset="0"/>
              </a:rPr>
              <a:t>Содействие комплексному развитию муниципальных образований района</a:t>
            </a:r>
            <a:endParaRPr lang="en-US" sz="2000" b="1" dirty="0">
              <a:solidFill>
                <a:srgbClr val="585858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316557" y="3349441"/>
            <a:ext cx="157956" cy="10156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Graphic 135" descr="Bar chart outline">
            <a:extLst>
              <a:ext uri="{FF2B5EF4-FFF2-40B4-BE49-F238E27FC236}">
                <a16:creationId xmlns:a16="http://schemas.microsoft.com/office/drawing/2014/main" xmlns="" id="{5C725E9C-21AE-4C3F-8FE9-9686A7FBD9E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732240" y="1242246"/>
            <a:ext cx="511334" cy="511334"/>
          </a:xfrm>
          <a:prstGeom prst="rect">
            <a:avLst/>
          </a:prstGeom>
        </p:spPr>
      </p:pic>
      <p:pic>
        <p:nvPicPr>
          <p:cNvPr id="39" name="Рисунок 38" descr="1495366098_data_analysis.png"/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00019" y="4048707"/>
            <a:ext cx="460413" cy="46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63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515151"/>
                </a:solidFill>
              </a:rPr>
              <a:t>Структура доходов районного бюджета на 2025 год</a:t>
            </a:r>
            <a:endParaRPr lang="en-US" dirty="0">
              <a:solidFill>
                <a:srgbClr val="515151"/>
              </a:solidFill>
            </a:endParaRPr>
          </a:p>
        </p:txBody>
      </p:sp>
      <p:sp>
        <p:nvSpPr>
          <p:cNvPr id="109" name="Line 4"/>
          <p:cNvSpPr>
            <a:spLocks noChangeShapeType="1"/>
          </p:cNvSpPr>
          <p:nvPr/>
        </p:nvSpPr>
        <p:spPr bwMode="auto">
          <a:xfrm>
            <a:off x="251520" y="908720"/>
            <a:ext cx="8640762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 type="oval" w="sm" len="sm"/>
            <a:tailEnd type="oval" w="sm" len="sm"/>
          </a:ln>
        </p:spPr>
        <p:txBody>
          <a:bodyPr/>
          <a:lstStyle/>
          <a:p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7" name="Рисунок 46" descr="Лини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653325"/>
            <a:ext cx="9144000" cy="204675"/>
          </a:xfrm>
          <a:prstGeom prst="rect">
            <a:avLst/>
          </a:prstGeom>
        </p:spPr>
      </p:pic>
      <p:graphicFrame>
        <p:nvGraphicFramePr>
          <p:cNvPr id="46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2749783"/>
              </p:ext>
            </p:extLst>
          </p:nvPr>
        </p:nvGraphicFramePr>
        <p:xfrm>
          <a:off x="417469" y="787611"/>
          <a:ext cx="8676863" cy="5570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" name="Скругленная прямоугольная выноска 47"/>
          <p:cNvSpPr/>
          <p:nvPr/>
        </p:nvSpPr>
        <p:spPr>
          <a:xfrm>
            <a:off x="6876256" y="764704"/>
            <a:ext cx="2088232" cy="936104"/>
          </a:xfrm>
          <a:prstGeom prst="wedgeRoundRectCallout">
            <a:avLst>
              <a:gd name="adj1" fmla="val -96029"/>
              <a:gd name="adj2" fmla="val 92721"/>
              <a:gd name="adj3" fmla="val 16667"/>
            </a:avLst>
          </a:prstGeom>
          <a:solidFill>
            <a:schemeClr val="accent6">
              <a:lumMod val="20000"/>
              <a:lumOff val="80000"/>
              <a:alpha val="46000"/>
            </a:schemeClr>
          </a:solidFill>
          <a:ln>
            <a:solidFill>
              <a:schemeClr val="accent2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Безвозмездные поступления 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2 692,1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Выноска со стрелкой вправо 50"/>
          <p:cNvSpPr/>
          <p:nvPr/>
        </p:nvSpPr>
        <p:spPr>
          <a:xfrm>
            <a:off x="683568" y="5229200"/>
            <a:ext cx="4392488" cy="1080120"/>
          </a:xfrm>
          <a:prstGeom prst="rightArrowCallout">
            <a:avLst>
              <a:gd name="adj1" fmla="val 26447"/>
              <a:gd name="adj2" fmla="val 38109"/>
              <a:gd name="adj3" fmla="val 14644"/>
              <a:gd name="adj4" fmla="val 78785"/>
            </a:avLst>
          </a:prstGeom>
          <a:solidFill>
            <a:schemeClr val="bg1">
              <a:lumMod val="75000"/>
              <a:alpha val="33000"/>
            </a:schemeClr>
          </a:solidFill>
          <a:ln>
            <a:solidFill>
              <a:schemeClr val="bg1">
                <a:lumMod val="75000"/>
                <a:alpha val="6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ВСЕГО доходы на 2024 год</a:t>
            </a:r>
          </a:p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2 965,8</a:t>
            </a:r>
          </a:p>
        </p:txBody>
      </p:sp>
      <p:cxnSp>
        <p:nvCxnSpPr>
          <p:cNvPr id="49" name="Straight Connector 55">
            <a:extLst>
              <a:ext uri="{FF2B5EF4-FFF2-40B4-BE49-F238E27FC236}">
                <a16:creationId xmlns:a16="http://schemas.microsoft.com/office/drawing/2014/main" xmlns="" id="{D3D017D1-9B42-4963-8502-47952533B93E}"/>
              </a:ext>
            </a:extLst>
          </p:cNvPr>
          <p:cNvCxnSpPr/>
          <p:nvPr/>
        </p:nvCxnSpPr>
        <p:spPr>
          <a:xfrm>
            <a:off x="375526" y="908720"/>
            <a:ext cx="3188362" cy="0"/>
          </a:xfrm>
          <a:prstGeom prst="line">
            <a:avLst/>
          </a:prstGeom>
          <a:ln>
            <a:solidFill>
              <a:srgbClr val="51515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67544" y="1052736"/>
            <a:ext cx="1840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585858"/>
                </a:solidFill>
              </a:rPr>
              <a:t>млн. рублей</a:t>
            </a:r>
            <a:endParaRPr lang="ru-RU" sz="2400" b="1" dirty="0">
              <a:solidFill>
                <a:srgbClr val="5858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59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" name="Таблица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52688"/>
              </p:ext>
            </p:extLst>
          </p:nvPr>
        </p:nvGraphicFramePr>
        <p:xfrm>
          <a:off x="268558" y="836712"/>
          <a:ext cx="8479906" cy="525833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727378"/>
                <a:gridCol w="1188132"/>
                <a:gridCol w="1188132"/>
                <a:gridCol w="1188132"/>
                <a:gridCol w="1188132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показателей</a:t>
                      </a:r>
                      <a:endParaRPr lang="ru-RU" sz="19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091" marR="73091" marT="44979" marB="449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</a:t>
                      </a:r>
                      <a:endParaRPr lang="ru-RU" sz="19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091" marR="73091" marT="44979" marB="449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</a:t>
                      </a:r>
                      <a:endParaRPr lang="ru-RU" sz="19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091" marR="73091" marT="44979" marB="449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2026</a:t>
                      </a:r>
                      <a:endParaRPr lang="ru-RU" sz="19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091" marR="73091" marT="44979" marB="449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2027</a:t>
                      </a:r>
                      <a:endParaRPr lang="ru-RU" sz="19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091" marR="73091" marT="44979" marB="44979"/>
                </a:tc>
              </a:tr>
              <a:tr h="610075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Налоговые и неналоговые доходы, </a:t>
                      </a:r>
                    </a:p>
                    <a:p>
                      <a:r>
                        <a:rPr lang="ru-RU" sz="1600" b="0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в том числе:</a:t>
                      </a:r>
                      <a:endParaRPr lang="ru-RU" sz="1600" b="0" dirty="0">
                        <a:solidFill>
                          <a:srgbClr val="264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b="1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263,3</a:t>
                      </a:r>
                      <a:endParaRPr lang="ru-RU" sz="2800" b="1" dirty="0">
                        <a:solidFill>
                          <a:srgbClr val="264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b="1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273,7</a:t>
                      </a:r>
                      <a:endParaRPr lang="ru-RU" sz="2800" b="1" dirty="0">
                        <a:solidFill>
                          <a:srgbClr val="264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b="1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279,6</a:t>
                      </a:r>
                      <a:endParaRPr lang="ru-RU" sz="2800" b="1" dirty="0">
                        <a:solidFill>
                          <a:srgbClr val="264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800" b="1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296,0</a:t>
                      </a:r>
                      <a:endParaRPr lang="ru-RU" sz="2800" b="1" dirty="0">
                        <a:solidFill>
                          <a:srgbClr val="264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6559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Налог на прибыль</a:t>
                      </a:r>
                      <a:endParaRPr lang="ru-RU" sz="1600" b="1" dirty="0">
                        <a:solidFill>
                          <a:srgbClr val="264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7,3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8,2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8,4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8,6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10075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НДФЛ</a:t>
                      </a:r>
                      <a:endParaRPr lang="ru-RU" sz="1600" b="1" dirty="0">
                        <a:solidFill>
                          <a:srgbClr val="264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126,7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141,2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147,4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153,3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55163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Акцизы</a:t>
                      </a:r>
                      <a:endParaRPr lang="ru-RU" sz="1600" b="1" dirty="0">
                        <a:solidFill>
                          <a:srgbClr val="264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0,5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0,5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0,5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0,7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55163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Налоги на</a:t>
                      </a:r>
                      <a:r>
                        <a:rPr lang="ru-RU" sz="1600" b="1" baseline="0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 совокупный доход</a:t>
                      </a:r>
                      <a:endParaRPr lang="ru-RU" sz="1600" b="1" dirty="0">
                        <a:solidFill>
                          <a:srgbClr val="264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50,2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54,3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60,8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68,5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55163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Доходы от использования</a:t>
                      </a:r>
                      <a:r>
                        <a:rPr lang="ru-RU" sz="1600" b="1" baseline="0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 имущества</a:t>
                      </a:r>
                      <a:endParaRPr lang="ru-RU" sz="1600" b="1" dirty="0">
                        <a:solidFill>
                          <a:srgbClr val="264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59,5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51,7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53,6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55,6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55163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Платежи при пользовании</a:t>
                      </a:r>
                      <a:r>
                        <a:rPr lang="ru-RU" sz="1600" b="1" baseline="0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 природными ресурсами</a:t>
                      </a:r>
                      <a:endParaRPr lang="ru-RU" sz="1600" b="1" dirty="0">
                        <a:solidFill>
                          <a:srgbClr val="264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1,2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1,2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1,2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1,2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59091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Доходы от продажи активов, штрафы</a:t>
                      </a:r>
                      <a:r>
                        <a:rPr lang="ru-RU" sz="1600" b="1" baseline="0" dirty="0" smtClean="0">
                          <a:solidFill>
                            <a:srgbClr val="264C00"/>
                          </a:solidFill>
                          <a:latin typeface="Arial" pitchFamily="34" charset="0"/>
                          <a:cs typeface="Arial" pitchFamily="34" charset="0"/>
                        </a:rPr>
                        <a:t> и прочие доходы</a:t>
                      </a:r>
                      <a:endParaRPr lang="ru-RU" sz="1600" b="1" dirty="0">
                        <a:solidFill>
                          <a:srgbClr val="264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17,9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16,6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7,7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400" b="0" dirty="0" smtClean="0">
                          <a:solidFill>
                            <a:srgbClr val="336600"/>
                          </a:solidFill>
                          <a:latin typeface="+mn-lt"/>
                          <a:cs typeface="Times New Roman" pitchFamily="18" charset="0"/>
                        </a:rPr>
                        <a:t>8,1</a:t>
                      </a:r>
                      <a:endParaRPr lang="ru-RU" sz="2400" b="0" dirty="0">
                        <a:solidFill>
                          <a:srgbClr val="3366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xmlns="" id="{D3D017D1-9B42-4963-8502-47952533B93E}"/>
              </a:ext>
            </a:extLst>
          </p:cNvPr>
          <p:cNvCxnSpPr/>
          <p:nvPr/>
        </p:nvCxnSpPr>
        <p:spPr>
          <a:xfrm>
            <a:off x="251520" y="620688"/>
            <a:ext cx="3188362" cy="0"/>
          </a:xfrm>
          <a:prstGeom prst="line">
            <a:avLst/>
          </a:prstGeom>
          <a:ln>
            <a:solidFill>
              <a:srgbClr val="51515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79512" y="188640"/>
            <a:ext cx="6750630" cy="40011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85858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Прогноз собственных доходов районного бюджета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36296" y="436022"/>
            <a:ext cx="1178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85858"/>
                </a:solidFill>
                <a:latin typeface="Arial" pitchFamily="34" charset="0"/>
                <a:cs typeface="Arial" pitchFamily="34" charset="0"/>
              </a:rPr>
              <a:t>млн.руб.</a:t>
            </a:r>
            <a:endParaRPr lang="ru-RU" dirty="0">
              <a:solidFill>
                <a:srgbClr val="585858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3" name="Рисунок 112" descr="Лини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653325"/>
            <a:ext cx="9144000" cy="20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49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61" descr="Зелена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773576" y="3230977"/>
            <a:ext cx="1476166" cy="792090"/>
          </a:xfrm>
          <a:prstGeom prst="rect">
            <a:avLst/>
          </a:prstGeom>
        </p:spPr>
      </p:pic>
      <p:pic>
        <p:nvPicPr>
          <p:cNvPr id="63" name="Рисунок 62" descr="Кофейна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2259517" y="3085036"/>
            <a:ext cx="1672640" cy="792088"/>
          </a:xfrm>
          <a:prstGeom prst="rect">
            <a:avLst/>
          </a:prstGeom>
        </p:spPr>
      </p:pic>
      <p:pic>
        <p:nvPicPr>
          <p:cNvPr id="71" name="Рисунок 70" descr="Зелена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3782573" y="2947539"/>
            <a:ext cx="1947631" cy="792090"/>
          </a:xfrm>
          <a:prstGeom prst="rect">
            <a:avLst/>
          </a:prstGeom>
        </p:spPr>
      </p:pic>
      <p:pic>
        <p:nvPicPr>
          <p:cNvPr id="74" name="Рисунок 73" descr="Кофейна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5084151" y="2717015"/>
            <a:ext cx="2504090" cy="792088"/>
          </a:xfrm>
          <a:prstGeom prst="rect">
            <a:avLst/>
          </a:prstGeom>
        </p:spPr>
      </p:pic>
      <p:pic>
        <p:nvPicPr>
          <p:cNvPr id="82" name="Рисунок 81" descr="Зелена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6437287" y="2494647"/>
            <a:ext cx="2952913" cy="792090"/>
          </a:xfrm>
          <a:prstGeom prst="rect">
            <a:avLst/>
          </a:prstGeom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415445" y="1124744"/>
            <a:ext cx="8352928" cy="5412768"/>
            <a:chOff x="488" y="573"/>
            <a:chExt cx="4615" cy="3220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521" y="2885"/>
              <a:ext cx="4582" cy="908"/>
            </a:xfrm>
            <a:prstGeom prst="rect">
              <a:avLst/>
            </a:prstGeom>
            <a:solidFill>
              <a:schemeClr val="bg2">
                <a:alpha val="23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>
              <a:off x="831" y="2244"/>
              <a:ext cx="481" cy="2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20</a:t>
              </a:r>
              <a:r>
                <a:rPr lang="ru-RU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20</a:t>
              </a:r>
              <a:endParaRPr lang="en-US" altLang="ko-KR" sz="24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endParaRPr>
            </a:p>
          </p:txBody>
        </p:sp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1746" y="2244"/>
              <a:ext cx="481" cy="2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20</a:t>
              </a:r>
              <a:r>
                <a:rPr lang="ru-RU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21</a:t>
              </a:r>
              <a:endParaRPr lang="en-US" altLang="ko-KR" sz="24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endParaRPr>
            </a:p>
          </p:txBody>
        </p:sp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2625" y="2244"/>
              <a:ext cx="481" cy="2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20</a:t>
              </a:r>
              <a:r>
                <a:rPr lang="ru-RU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22</a:t>
              </a:r>
              <a:endParaRPr lang="en-US" altLang="ko-KR" sz="24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endParaRPr>
            </a:p>
          </p:txBody>
        </p:sp>
        <p:sp>
          <p:nvSpPr>
            <p:cNvPr id="27" name="Text Box 29"/>
            <p:cNvSpPr txBox="1">
              <a:spLocks noChangeArrowheads="1"/>
            </p:cNvSpPr>
            <p:nvPr/>
          </p:nvSpPr>
          <p:spPr bwMode="auto">
            <a:xfrm>
              <a:off x="3536" y="2244"/>
              <a:ext cx="481" cy="2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20</a:t>
              </a:r>
              <a:r>
                <a:rPr lang="ru-RU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23</a:t>
              </a:r>
              <a:endParaRPr lang="en-US" altLang="ko-KR" sz="24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endParaRPr>
            </a:p>
          </p:txBody>
        </p:sp>
        <p:sp>
          <p:nvSpPr>
            <p:cNvPr id="28" name="Text Box 30"/>
            <p:cNvSpPr txBox="1">
              <a:spLocks noChangeArrowheads="1"/>
            </p:cNvSpPr>
            <p:nvPr/>
          </p:nvSpPr>
          <p:spPr bwMode="auto">
            <a:xfrm>
              <a:off x="4412" y="2244"/>
              <a:ext cx="481" cy="2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20</a:t>
              </a:r>
              <a:r>
                <a:rPr lang="ru-RU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24</a:t>
              </a:r>
              <a:endParaRPr lang="en-US" altLang="ko-KR" sz="24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endParaRPr>
            </a:p>
          </p:txBody>
        </p:sp>
        <p:sp>
          <p:nvSpPr>
            <p:cNvPr id="34" name="Line 36"/>
            <p:cNvSpPr>
              <a:spLocks noChangeShapeType="1"/>
            </p:cNvSpPr>
            <p:nvPr/>
          </p:nvSpPr>
          <p:spPr bwMode="auto">
            <a:xfrm flipV="1">
              <a:off x="521" y="573"/>
              <a:ext cx="0" cy="3220"/>
            </a:xfrm>
            <a:prstGeom prst="line">
              <a:avLst/>
            </a:prstGeom>
            <a:noFill/>
            <a:ln w="22225" cap="rnd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" name="Line 37"/>
            <p:cNvSpPr>
              <a:spLocks noChangeShapeType="1"/>
            </p:cNvSpPr>
            <p:nvPr/>
          </p:nvSpPr>
          <p:spPr bwMode="auto">
            <a:xfrm>
              <a:off x="521" y="3793"/>
              <a:ext cx="4582" cy="0"/>
            </a:xfrm>
            <a:prstGeom prst="line">
              <a:avLst/>
            </a:prstGeom>
            <a:noFill/>
            <a:ln w="349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6" name="Line 38"/>
            <p:cNvSpPr>
              <a:spLocks noChangeShapeType="1"/>
            </p:cNvSpPr>
            <p:nvPr/>
          </p:nvSpPr>
          <p:spPr bwMode="auto">
            <a:xfrm flipH="1">
              <a:off x="1519" y="2885"/>
              <a:ext cx="3" cy="908"/>
            </a:xfrm>
            <a:prstGeom prst="line">
              <a:avLst/>
            </a:prstGeom>
            <a:noFill/>
            <a:ln w="15875" cap="rnd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41" name="Group 45"/>
            <p:cNvGrpSpPr>
              <a:grpSpLocks/>
            </p:cNvGrpSpPr>
            <p:nvPr/>
          </p:nvGrpSpPr>
          <p:grpSpPr bwMode="auto">
            <a:xfrm>
              <a:off x="521" y="600"/>
              <a:ext cx="182" cy="2059"/>
              <a:chOff x="521" y="600"/>
              <a:chExt cx="182" cy="2059"/>
            </a:xfrm>
          </p:grpSpPr>
          <p:sp>
            <p:nvSpPr>
              <p:cNvPr id="53" name="Line 46"/>
              <p:cNvSpPr>
                <a:spLocks noChangeShapeType="1"/>
              </p:cNvSpPr>
              <p:nvPr/>
            </p:nvSpPr>
            <p:spPr bwMode="auto">
              <a:xfrm>
                <a:off x="521" y="600"/>
                <a:ext cx="182" cy="0"/>
              </a:xfrm>
              <a:prstGeom prst="line">
                <a:avLst/>
              </a:prstGeom>
              <a:noFill/>
              <a:ln w="15875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4" name="Line 47"/>
              <p:cNvSpPr>
                <a:spLocks noChangeShapeType="1"/>
              </p:cNvSpPr>
              <p:nvPr/>
            </p:nvSpPr>
            <p:spPr bwMode="auto">
              <a:xfrm>
                <a:off x="521" y="1011"/>
                <a:ext cx="182" cy="0"/>
              </a:xfrm>
              <a:prstGeom prst="line">
                <a:avLst/>
              </a:prstGeom>
              <a:noFill/>
              <a:ln w="15875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5" name="Line 48"/>
              <p:cNvSpPr>
                <a:spLocks noChangeShapeType="1"/>
              </p:cNvSpPr>
              <p:nvPr/>
            </p:nvSpPr>
            <p:spPr bwMode="auto">
              <a:xfrm>
                <a:off x="521" y="1423"/>
                <a:ext cx="182" cy="0"/>
              </a:xfrm>
              <a:prstGeom prst="line">
                <a:avLst/>
              </a:prstGeom>
              <a:noFill/>
              <a:ln w="15875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6" name="Line 49"/>
              <p:cNvSpPr>
                <a:spLocks noChangeShapeType="1"/>
              </p:cNvSpPr>
              <p:nvPr/>
            </p:nvSpPr>
            <p:spPr bwMode="auto">
              <a:xfrm>
                <a:off x="521" y="1835"/>
                <a:ext cx="182" cy="0"/>
              </a:xfrm>
              <a:prstGeom prst="line">
                <a:avLst/>
              </a:prstGeom>
              <a:noFill/>
              <a:ln w="15875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7" name="Line 50"/>
              <p:cNvSpPr>
                <a:spLocks noChangeShapeType="1"/>
              </p:cNvSpPr>
              <p:nvPr/>
            </p:nvSpPr>
            <p:spPr bwMode="auto">
              <a:xfrm>
                <a:off x="521" y="2659"/>
                <a:ext cx="182" cy="0"/>
              </a:xfrm>
              <a:prstGeom prst="line">
                <a:avLst/>
              </a:prstGeom>
              <a:noFill/>
              <a:ln w="15875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8" name="Line 51"/>
              <p:cNvSpPr>
                <a:spLocks noChangeShapeType="1"/>
              </p:cNvSpPr>
              <p:nvPr/>
            </p:nvSpPr>
            <p:spPr bwMode="auto">
              <a:xfrm>
                <a:off x="521" y="2247"/>
                <a:ext cx="182" cy="0"/>
              </a:xfrm>
              <a:prstGeom prst="line">
                <a:avLst/>
              </a:prstGeom>
              <a:noFill/>
              <a:ln w="15875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2" name="Text Box 52"/>
            <p:cNvSpPr txBox="1">
              <a:spLocks noChangeArrowheads="1"/>
            </p:cNvSpPr>
            <p:nvPr/>
          </p:nvSpPr>
          <p:spPr bwMode="auto">
            <a:xfrm>
              <a:off x="496" y="2191"/>
              <a:ext cx="196" cy="1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altLang="ko-KR" sz="1200" dirty="0" smtClean="0">
                  <a:solidFill>
                    <a:schemeClr val="bg1">
                      <a:lumMod val="50000"/>
                    </a:schemeClr>
                  </a:solidFill>
                  <a:latin typeface="굴림" pitchFamily="50" charset="-127"/>
                </a:rPr>
                <a:t>30</a:t>
              </a:r>
              <a:endParaRPr lang="en-US" altLang="ko-KR" sz="1200" dirty="0">
                <a:solidFill>
                  <a:schemeClr val="bg1">
                    <a:lumMod val="50000"/>
                  </a:schemeClr>
                </a:solidFill>
                <a:latin typeface="굴림" pitchFamily="50" charset="-127"/>
              </a:endParaRPr>
            </a:p>
          </p:txBody>
        </p:sp>
        <p:sp>
          <p:nvSpPr>
            <p:cNvPr id="43" name="Text Box 53"/>
            <p:cNvSpPr txBox="1">
              <a:spLocks noChangeArrowheads="1"/>
            </p:cNvSpPr>
            <p:nvPr/>
          </p:nvSpPr>
          <p:spPr bwMode="auto">
            <a:xfrm>
              <a:off x="496" y="1835"/>
              <a:ext cx="196" cy="1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altLang="ko-KR" sz="1200" dirty="0" smtClean="0">
                  <a:solidFill>
                    <a:schemeClr val="bg1">
                      <a:lumMod val="50000"/>
                    </a:schemeClr>
                  </a:solidFill>
                  <a:latin typeface="굴림" pitchFamily="50" charset="-127"/>
                </a:rPr>
                <a:t>60</a:t>
              </a:r>
              <a:endParaRPr lang="en-US" altLang="ko-KR" sz="1200" dirty="0">
                <a:solidFill>
                  <a:schemeClr val="bg1">
                    <a:lumMod val="50000"/>
                  </a:schemeClr>
                </a:solidFill>
                <a:latin typeface="굴림" pitchFamily="50" charset="-127"/>
              </a:endParaRPr>
            </a:p>
          </p:txBody>
        </p:sp>
        <p:sp>
          <p:nvSpPr>
            <p:cNvPr id="44" name="Text Box 54"/>
            <p:cNvSpPr txBox="1">
              <a:spLocks noChangeArrowheads="1"/>
            </p:cNvSpPr>
            <p:nvPr/>
          </p:nvSpPr>
          <p:spPr bwMode="auto">
            <a:xfrm>
              <a:off x="496" y="1423"/>
              <a:ext cx="196" cy="1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altLang="ko-KR" sz="1200" dirty="0" smtClean="0">
                  <a:solidFill>
                    <a:schemeClr val="bg1">
                      <a:lumMod val="50000"/>
                    </a:schemeClr>
                  </a:solidFill>
                  <a:latin typeface="굴림" pitchFamily="50" charset="-127"/>
                </a:rPr>
                <a:t>90</a:t>
              </a:r>
              <a:endParaRPr lang="en-US" altLang="ko-KR" sz="1200" dirty="0">
                <a:solidFill>
                  <a:schemeClr val="bg1">
                    <a:lumMod val="50000"/>
                  </a:schemeClr>
                </a:solidFill>
                <a:latin typeface="굴림" pitchFamily="50" charset="-127"/>
              </a:endParaRPr>
            </a:p>
          </p:txBody>
        </p:sp>
        <p:sp>
          <p:nvSpPr>
            <p:cNvPr id="45" name="Text Box 55"/>
            <p:cNvSpPr txBox="1">
              <a:spLocks noChangeArrowheads="1"/>
            </p:cNvSpPr>
            <p:nvPr/>
          </p:nvSpPr>
          <p:spPr bwMode="auto">
            <a:xfrm>
              <a:off x="491" y="1003"/>
              <a:ext cx="243" cy="1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altLang="ko-KR" sz="1200" dirty="0" smtClean="0">
                  <a:solidFill>
                    <a:schemeClr val="bg1">
                      <a:lumMod val="50000"/>
                    </a:schemeClr>
                  </a:solidFill>
                  <a:latin typeface="굴림" pitchFamily="50" charset="-127"/>
                </a:rPr>
                <a:t>120</a:t>
              </a:r>
              <a:endParaRPr lang="en-US" altLang="ko-KR" sz="1200" dirty="0">
                <a:solidFill>
                  <a:schemeClr val="bg1">
                    <a:lumMod val="50000"/>
                  </a:schemeClr>
                </a:solidFill>
                <a:latin typeface="굴림" pitchFamily="50" charset="-127"/>
              </a:endParaRPr>
            </a:p>
          </p:txBody>
        </p:sp>
        <p:sp>
          <p:nvSpPr>
            <p:cNvPr id="46" name="Text Box 56"/>
            <p:cNvSpPr txBox="1">
              <a:spLocks noChangeArrowheads="1"/>
            </p:cNvSpPr>
            <p:nvPr/>
          </p:nvSpPr>
          <p:spPr bwMode="auto">
            <a:xfrm>
              <a:off x="488" y="579"/>
              <a:ext cx="243" cy="1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altLang="ko-KR" sz="1200" dirty="0" smtClean="0">
                  <a:solidFill>
                    <a:schemeClr val="bg1">
                      <a:lumMod val="50000"/>
                    </a:schemeClr>
                  </a:solidFill>
                  <a:latin typeface="굴림" pitchFamily="50" charset="-127"/>
                </a:rPr>
                <a:t>150</a:t>
              </a:r>
              <a:endParaRPr lang="en-US" altLang="ko-KR" sz="1200" dirty="0">
                <a:solidFill>
                  <a:schemeClr val="bg1">
                    <a:lumMod val="50000"/>
                  </a:schemeClr>
                </a:solidFill>
                <a:latin typeface="굴림" pitchFamily="50" charset="-127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7699514" y="999873"/>
            <a:ext cx="6543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130,9</a:t>
            </a:r>
            <a:endParaRPr lang="ru-RU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223537" y="2442374"/>
            <a:ext cx="550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80,1</a:t>
            </a:r>
            <a:endParaRPr lang="ru-RU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820759" y="2154342"/>
            <a:ext cx="550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89,0</a:t>
            </a:r>
            <a:endParaRPr lang="ru-RU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392920" y="1914905"/>
            <a:ext cx="6543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104,2</a:t>
            </a:r>
            <a:endParaRPr lang="ru-RU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009022" y="1350801"/>
            <a:ext cx="6543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122,0</a:t>
            </a:r>
            <a:endParaRPr lang="ru-RU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1390600" y="2780927"/>
            <a:ext cx="216024" cy="21602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8" name="Овал 77"/>
          <p:cNvSpPr/>
          <p:nvPr/>
        </p:nvSpPr>
        <p:spPr>
          <a:xfrm>
            <a:off x="2987822" y="2536748"/>
            <a:ext cx="216024" cy="21602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9" name="Овал 78"/>
          <p:cNvSpPr/>
          <p:nvPr/>
        </p:nvSpPr>
        <p:spPr>
          <a:xfrm>
            <a:off x="4572000" y="2261757"/>
            <a:ext cx="216024" cy="21602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0" name="Овал 79"/>
          <p:cNvSpPr/>
          <p:nvPr/>
        </p:nvSpPr>
        <p:spPr>
          <a:xfrm>
            <a:off x="6259459" y="1736102"/>
            <a:ext cx="216024" cy="21602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1" name="Овал 80"/>
          <p:cNvSpPr/>
          <p:nvPr/>
        </p:nvSpPr>
        <p:spPr>
          <a:xfrm>
            <a:off x="7862430" y="1273511"/>
            <a:ext cx="216024" cy="21602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3" name="Прямая соединительная линия 82"/>
          <p:cNvCxnSpPr>
            <a:stCxn id="77" idx="6"/>
            <a:endCxn id="78" idx="2"/>
          </p:cNvCxnSpPr>
          <p:nvPr/>
        </p:nvCxnSpPr>
        <p:spPr>
          <a:xfrm flipV="1">
            <a:off x="1606624" y="2644760"/>
            <a:ext cx="1381198" cy="24417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>
            <a:stCxn id="78" idx="6"/>
            <a:endCxn id="79" idx="2"/>
          </p:cNvCxnSpPr>
          <p:nvPr/>
        </p:nvCxnSpPr>
        <p:spPr>
          <a:xfrm flipV="1">
            <a:off x="3203846" y="2369769"/>
            <a:ext cx="1368154" cy="27499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>
            <a:stCxn id="79" idx="7"/>
            <a:endCxn id="80" idx="2"/>
          </p:cNvCxnSpPr>
          <p:nvPr/>
        </p:nvCxnSpPr>
        <p:spPr>
          <a:xfrm flipV="1">
            <a:off x="4756388" y="1844114"/>
            <a:ext cx="1503071" cy="44927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>
            <a:stCxn id="80" idx="6"/>
            <a:endCxn id="81" idx="2"/>
          </p:cNvCxnSpPr>
          <p:nvPr/>
        </p:nvCxnSpPr>
        <p:spPr>
          <a:xfrm flipV="1">
            <a:off x="6475483" y="1381523"/>
            <a:ext cx="1386947" cy="46259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251520" y="133182"/>
            <a:ext cx="8634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666666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Динамика налога на доходы физических лиц за 2020 – 2024 годы</a:t>
            </a:r>
            <a:endParaRPr lang="ru-RU" sz="2000" b="1" dirty="0">
              <a:solidFill>
                <a:srgbClr val="666666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352803" y="683404"/>
            <a:ext cx="1073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85858"/>
                </a:solidFill>
              </a:rPr>
              <a:t>млн.руб.</a:t>
            </a:r>
            <a:endParaRPr lang="ru-RU" dirty="0">
              <a:solidFill>
                <a:srgbClr val="585858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7668344" y="714182"/>
            <a:ext cx="5469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+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8,9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374117" y="1569127"/>
            <a:ext cx="701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 +15,2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2843808" y="1866310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+8,9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009092" y="1074222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+17,8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0" name="Line 38"/>
          <p:cNvSpPr>
            <a:spLocks noChangeShapeType="1"/>
          </p:cNvSpPr>
          <p:nvPr/>
        </p:nvSpPr>
        <p:spPr bwMode="auto">
          <a:xfrm flipH="1">
            <a:off x="3851920" y="5157192"/>
            <a:ext cx="6147" cy="1526017"/>
          </a:xfrm>
          <a:prstGeom prst="line">
            <a:avLst/>
          </a:prstGeom>
          <a:noFill/>
          <a:ln w="15875" cap="rnd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1" name="Line 38"/>
          <p:cNvSpPr>
            <a:spLocks noChangeShapeType="1"/>
          </p:cNvSpPr>
          <p:nvPr/>
        </p:nvSpPr>
        <p:spPr bwMode="auto">
          <a:xfrm flipH="1">
            <a:off x="5436096" y="5157192"/>
            <a:ext cx="6147" cy="1526017"/>
          </a:xfrm>
          <a:prstGeom prst="line">
            <a:avLst/>
          </a:prstGeom>
          <a:noFill/>
          <a:ln w="15875" cap="rnd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3" name="Line 38"/>
          <p:cNvSpPr>
            <a:spLocks noChangeShapeType="1"/>
          </p:cNvSpPr>
          <p:nvPr/>
        </p:nvSpPr>
        <p:spPr bwMode="auto">
          <a:xfrm flipH="1">
            <a:off x="7092280" y="5157192"/>
            <a:ext cx="6147" cy="1526017"/>
          </a:xfrm>
          <a:prstGeom prst="line">
            <a:avLst/>
          </a:prstGeom>
          <a:noFill/>
          <a:ln w="15875" cap="rnd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1" name="Straight Connector 55">
            <a:extLst>
              <a:ext uri="{FF2B5EF4-FFF2-40B4-BE49-F238E27FC236}">
                <a16:creationId xmlns:a16="http://schemas.microsoft.com/office/drawing/2014/main" xmlns="" id="{D3D017D1-9B42-4963-8502-47952533B93E}"/>
              </a:ext>
            </a:extLst>
          </p:cNvPr>
          <p:cNvCxnSpPr/>
          <p:nvPr/>
        </p:nvCxnSpPr>
        <p:spPr>
          <a:xfrm flipV="1">
            <a:off x="323528" y="548680"/>
            <a:ext cx="7560840" cy="720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6" name="Рисунок 125" descr="Линия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653325"/>
            <a:ext cx="9144000" cy="204675"/>
          </a:xfrm>
          <a:prstGeom prst="rect">
            <a:avLst/>
          </a:prstGeom>
        </p:spPr>
      </p:pic>
      <p:graphicFrame>
        <p:nvGraphicFramePr>
          <p:cNvPr id="59" name="Таблица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568154"/>
              </p:ext>
            </p:extLst>
          </p:nvPr>
        </p:nvGraphicFramePr>
        <p:xfrm>
          <a:off x="831952" y="4365104"/>
          <a:ext cx="7848872" cy="2230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192688"/>
                <a:gridCol w="1656184"/>
              </a:tblGrid>
              <a:tr h="44615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700000"/>
                          </a:solidFill>
                        </a:rPr>
                        <a:t>Крупные налогоплательщики на территории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700000"/>
                          </a:solidFill>
                        </a:rPr>
                        <a:t>Енисейского района (за 2024 год)</a:t>
                      </a:r>
                      <a:endParaRPr lang="ru-RU" sz="1400" dirty="0">
                        <a:solidFill>
                          <a:srgbClr val="7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700000"/>
                          </a:solidFill>
                        </a:rPr>
                        <a:t>Доля</a:t>
                      </a:r>
                      <a:endParaRPr lang="ru-RU" dirty="0">
                        <a:solidFill>
                          <a:srgbClr val="70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45936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005000"/>
                          </a:solidFill>
                        </a:rPr>
                        <a:t>Бюджетная сфера района</a:t>
                      </a:r>
                      <a:endParaRPr lang="ru-RU" sz="1400" dirty="0">
                        <a:solidFill>
                          <a:srgbClr val="005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5000"/>
                          </a:solidFill>
                        </a:rPr>
                        <a:t>23,2 %</a:t>
                      </a:r>
                      <a:endParaRPr lang="ru-RU" dirty="0">
                        <a:solidFill>
                          <a:srgbClr val="005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265920">
                <a:tc>
                  <a:txBody>
                    <a:bodyPr/>
                    <a:lstStyle/>
                    <a:p>
                      <a:pPr>
                        <a:lnSpc>
                          <a:spcPts val="1420"/>
                        </a:lnSpc>
                      </a:pPr>
                      <a:r>
                        <a:rPr lang="ru-RU" sz="1400" smtClean="0">
                          <a:solidFill>
                            <a:srgbClr val="005000"/>
                          </a:solidFill>
                        </a:rPr>
                        <a:t>АО </a:t>
                      </a:r>
                      <a:r>
                        <a:rPr lang="ru-RU" sz="1400" dirty="0" smtClean="0">
                          <a:solidFill>
                            <a:srgbClr val="005000"/>
                          </a:solidFill>
                        </a:rPr>
                        <a:t>«Енисейское речное пароходство»</a:t>
                      </a:r>
                      <a:endParaRPr lang="ru-RU" sz="1400" dirty="0">
                        <a:solidFill>
                          <a:srgbClr val="005000"/>
                        </a:solidFill>
                      </a:endParaRP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420"/>
                        </a:lnSpc>
                      </a:pPr>
                      <a:r>
                        <a:rPr lang="ru-RU" sz="1600" dirty="0" smtClean="0">
                          <a:solidFill>
                            <a:srgbClr val="005000"/>
                          </a:solidFill>
                        </a:rPr>
                        <a:t>32,8</a:t>
                      </a:r>
                      <a:r>
                        <a:rPr lang="ru-RU" sz="1600" baseline="0" dirty="0" smtClean="0">
                          <a:solidFill>
                            <a:srgbClr val="005000"/>
                          </a:solidFill>
                        </a:rPr>
                        <a:t> %</a:t>
                      </a:r>
                      <a:endParaRPr lang="ru-RU" sz="1600" dirty="0">
                        <a:solidFill>
                          <a:srgbClr val="005000"/>
                        </a:solidFill>
                      </a:endParaRPr>
                    </a:p>
                  </a:txBody>
                  <a:tcPr anchor="b">
                    <a:noFill/>
                  </a:tcPr>
                </a:tc>
              </a:tr>
              <a:tr h="26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4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5000"/>
                          </a:solidFill>
                        </a:rPr>
                        <a:t>ООО «Енисейэнергоком»</a:t>
                      </a: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420"/>
                        </a:lnSpc>
                      </a:pPr>
                      <a:r>
                        <a:rPr lang="ru-RU" sz="1600" dirty="0" smtClean="0">
                          <a:solidFill>
                            <a:srgbClr val="005000"/>
                          </a:solidFill>
                        </a:rPr>
                        <a:t>  5,6 %</a:t>
                      </a:r>
                      <a:endParaRPr lang="ru-RU" sz="1600" dirty="0">
                        <a:solidFill>
                          <a:srgbClr val="005000"/>
                        </a:solidFill>
                      </a:endParaRPr>
                    </a:p>
                  </a:txBody>
                  <a:tcPr anchor="b">
                    <a:noFill/>
                  </a:tcPr>
                </a:tc>
              </a:tr>
              <a:tr h="26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4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5000"/>
                          </a:solidFill>
                        </a:rPr>
                        <a:t>КГБУЗ</a:t>
                      </a:r>
                      <a:r>
                        <a:rPr lang="ru-RU" sz="1400" baseline="0" dirty="0" smtClean="0">
                          <a:solidFill>
                            <a:srgbClr val="005000"/>
                          </a:solidFill>
                        </a:rPr>
                        <a:t> «Енисейская РБ»</a:t>
                      </a:r>
                      <a:endParaRPr lang="ru-RU" sz="1400" dirty="0" smtClean="0">
                        <a:solidFill>
                          <a:srgbClr val="005000"/>
                        </a:solidFill>
                      </a:endParaRP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420"/>
                        </a:lnSpc>
                      </a:pPr>
                      <a:r>
                        <a:rPr lang="ru-RU" sz="1600" dirty="0" smtClean="0">
                          <a:solidFill>
                            <a:srgbClr val="005000"/>
                          </a:solidFill>
                        </a:rPr>
                        <a:t> 3,7 %</a:t>
                      </a:r>
                      <a:endParaRPr lang="ru-RU" sz="1600" dirty="0">
                        <a:solidFill>
                          <a:srgbClr val="005000"/>
                        </a:solidFill>
                      </a:endParaRPr>
                    </a:p>
                  </a:txBody>
                  <a:tcPr anchor="b">
                    <a:noFill/>
                  </a:tcPr>
                </a:tc>
              </a:tr>
              <a:tr h="26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4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5000"/>
                          </a:solidFill>
                        </a:rPr>
                        <a:t>АО «КРАСНОЯРСКНЕФТЕПРОДУКТ»</a:t>
                      </a: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420"/>
                        </a:lnSpc>
                      </a:pPr>
                      <a:r>
                        <a:rPr lang="ru-RU" sz="1600" dirty="0" smtClean="0">
                          <a:solidFill>
                            <a:srgbClr val="005000"/>
                          </a:solidFill>
                        </a:rPr>
                        <a:t>  3,4 %</a:t>
                      </a:r>
                      <a:endParaRPr lang="ru-RU" sz="1600" dirty="0">
                        <a:solidFill>
                          <a:srgbClr val="005000"/>
                        </a:solidFill>
                      </a:endParaRPr>
                    </a:p>
                  </a:txBody>
                  <a:tcPr anchor="b">
                    <a:noFill/>
                  </a:tcPr>
                </a:tc>
              </a:tr>
              <a:tr h="267709">
                <a:tc>
                  <a:txBody>
                    <a:bodyPr/>
                    <a:lstStyle/>
                    <a:p>
                      <a:pPr>
                        <a:lnSpc>
                          <a:spcPts val="1420"/>
                        </a:lnSpc>
                      </a:pPr>
                      <a:r>
                        <a:rPr lang="ru-RU" sz="1400" dirty="0" smtClean="0">
                          <a:solidFill>
                            <a:srgbClr val="005000"/>
                          </a:solidFill>
                        </a:rPr>
                        <a:t>ООО</a:t>
                      </a:r>
                      <a:r>
                        <a:rPr lang="ru-RU" sz="1400" baseline="0" dirty="0" smtClean="0">
                          <a:solidFill>
                            <a:srgbClr val="005000"/>
                          </a:solidFill>
                        </a:rPr>
                        <a:t> «</a:t>
                      </a:r>
                      <a:r>
                        <a:rPr lang="ru-RU" sz="1400" baseline="0" dirty="0" err="1" smtClean="0">
                          <a:solidFill>
                            <a:srgbClr val="005000"/>
                          </a:solidFill>
                        </a:rPr>
                        <a:t>Енисейэлектроком</a:t>
                      </a:r>
                      <a:r>
                        <a:rPr lang="ru-RU" sz="1400" baseline="0" dirty="0" smtClean="0">
                          <a:solidFill>
                            <a:srgbClr val="005000"/>
                          </a:solidFill>
                        </a:rPr>
                        <a:t>»</a:t>
                      </a:r>
                      <a:endParaRPr lang="ru-RU" sz="1400" dirty="0">
                        <a:solidFill>
                          <a:srgbClr val="005000"/>
                        </a:solidFill>
                      </a:endParaRP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420"/>
                        </a:lnSpc>
                      </a:pPr>
                      <a:r>
                        <a:rPr lang="ru-RU" sz="1600" dirty="0" smtClean="0">
                          <a:solidFill>
                            <a:srgbClr val="005000"/>
                          </a:solidFill>
                        </a:rPr>
                        <a:t>   3,0 %</a:t>
                      </a:r>
                      <a:endParaRPr lang="ru-RU" sz="1600" dirty="0">
                        <a:solidFill>
                          <a:srgbClr val="005000"/>
                        </a:solidFill>
                      </a:endParaRPr>
                    </a:p>
                  </a:txBody>
                  <a:tcPr anchor="b">
                    <a:noFill/>
                  </a:tcPr>
                </a:tc>
              </a:tr>
            </a:tbl>
          </a:graphicData>
        </a:graphic>
      </p:graphicFrame>
      <p:sp>
        <p:nvSpPr>
          <p:cNvPr id="60" name="Левая фигурная скобка 59"/>
          <p:cNvSpPr/>
          <p:nvPr/>
        </p:nvSpPr>
        <p:spPr>
          <a:xfrm>
            <a:off x="7596336" y="5301208"/>
            <a:ext cx="216024" cy="1224136"/>
          </a:xfrm>
          <a:prstGeom prst="leftBrace">
            <a:avLst>
              <a:gd name="adj1" fmla="val 4801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TextBox 63"/>
          <p:cNvSpPr txBox="1"/>
          <p:nvPr/>
        </p:nvSpPr>
        <p:spPr>
          <a:xfrm>
            <a:off x="6887361" y="572396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48,5%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2" name="Стрелка вверх 131"/>
          <p:cNvSpPr/>
          <p:nvPr/>
        </p:nvSpPr>
        <p:spPr>
          <a:xfrm>
            <a:off x="5937084" y="1124744"/>
            <a:ext cx="144016" cy="21602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5" name="Стрелка вверх 94"/>
          <p:cNvSpPr/>
          <p:nvPr/>
        </p:nvSpPr>
        <p:spPr>
          <a:xfrm>
            <a:off x="7596336" y="764704"/>
            <a:ext cx="144016" cy="21602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9" name="Стрелка вверх 118"/>
          <p:cNvSpPr/>
          <p:nvPr/>
        </p:nvSpPr>
        <p:spPr>
          <a:xfrm>
            <a:off x="4355976" y="1628090"/>
            <a:ext cx="144016" cy="21602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0" name="Стрелка вверх 69"/>
          <p:cNvSpPr/>
          <p:nvPr/>
        </p:nvSpPr>
        <p:spPr>
          <a:xfrm>
            <a:off x="2771800" y="1918424"/>
            <a:ext cx="144016" cy="21602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52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429925" y="680528"/>
            <a:ext cx="8338448" cy="5412768"/>
            <a:chOff x="496" y="573"/>
            <a:chExt cx="4607" cy="3220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521" y="2885"/>
              <a:ext cx="4582" cy="908"/>
            </a:xfrm>
            <a:prstGeom prst="rect">
              <a:avLst/>
            </a:prstGeom>
            <a:solidFill>
              <a:schemeClr val="bg2">
                <a:alpha val="23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>
              <a:off x="831" y="2244"/>
              <a:ext cx="481" cy="2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201</a:t>
              </a:r>
              <a:r>
                <a:rPr lang="ru-RU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9</a:t>
              </a:r>
              <a:endParaRPr lang="en-US" altLang="ko-KR" sz="24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endParaRPr>
            </a:p>
          </p:txBody>
        </p:sp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1746" y="2244"/>
              <a:ext cx="481" cy="2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20</a:t>
              </a:r>
              <a:r>
                <a:rPr lang="ru-RU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20</a:t>
              </a:r>
              <a:endParaRPr lang="en-US" altLang="ko-KR" sz="24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endParaRPr>
            </a:p>
          </p:txBody>
        </p:sp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2625" y="2244"/>
              <a:ext cx="481" cy="2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20</a:t>
              </a:r>
              <a:r>
                <a:rPr lang="ru-RU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21</a:t>
              </a:r>
              <a:endParaRPr lang="en-US" altLang="ko-KR" sz="24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endParaRPr>
            </a:p>
          </p:txBody>
        </p:sp>
        <p:sp>
          <p:nvSpPr>
            <p:cNvPr id="27" name="Text Box 29"/>
            <p:cNvSpPr txBox="1">
              <a:spLocks noChangeArrowheads="1"/>
            </p:cNvSpPr>
            <p:nvPr/>
          </p:nvSpPr>
          <p:spPr bwMode="auto">
            <a:xfrm>
              <a:off x="3536" y="2244"/>
              <a:ext cx="481" cy="2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20</a:t>
              </a:r>
              <a:r>
                <a:rPr lang="ru-RU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22</a:t>
              </a:r>
              <a:endParaRPr lang="en-US" altLang="ko-KR" sz="24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endParaRPr>
            </a:p>
          </p:txBody>
        </p:sp>
        <p:sp>
          <p:nvSpPr>
            <p:cNvPr id="28" name="Text Box 30"/>
            <p:cNvSpPr txBox="1">
              <a:spLocks noChangeArrowheads="1"/>
            </p:cNvSpPr>
            <p:nvPr/>
          </p:nvSpPr>
          <p:spPr bwMode="auto">
            <a:xfrm>
              <a:off x="4412" y="2244"/>
              <a:ext cx="481" cy="2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20</a:t>
              </a:r>
              <a:r>
                <a:rPr lang="ru-RU" altLang="ko-KR" sz="2400" b="1" dirty="0" smtClean="0">
                  <a:solidFill>
                    <a:schemeClr val="bg1">
                      <a:lumMod val="95000"/>
                    </a:schemeClr>
                  </a:solidFill>
                  <a:latin typeface="Arial" pitchFamily="34" charset="0"/>
                  <a:ea typeface="Tahoma" pitchFamily="34" charset="0"/>
                  <a:cs typeface="Arial" pitchFamily="34" charset="0"/>
                </a:rPr>
                <a:t>23</a:t>
              </a:r>
              <a:endParaRPr lang="en-US" altLang="ko-KR" sz="24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endParaRPr>
            </a:p>
          </p:txBody>
        </p:sp>
        <p:sp>
          <p:nvSpPr>
            <p:cNvPr id="34" name="Line 36"/>
            <p:cNvSpPr>
              <a:spLocks noChangeShapeType="1"/>
            </p:cNvSpPr>
            <p:nvPr/>
          </p:nvSpPr>
          <p:spPr bwMode="auto">
            <a:xfrm flipV="1">
              <a:off x="521" y="573"/>
              <a:ext cx="0" cy="3220"/>
            </a:xfrm>
            <a:prstGeom prst="line">
              <a:avLst/>
            </a:prstGeom>
            <a:noFill/>
            <a:ln w="22225" cap="rnd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" name="Line 37"/>
            <p:cNvSpPr>
              <a:spLocks noChangeShapeType="1"/>
            </p:cNvSpPr>
            <p:nvPr/>
          </p:nvSpPr>
          <p:spPr bwMode="auto">
            <a:xfrm>
              <a:off x="521" y="3793"/>
              <a:ext cx="4582" cy="0"/>
            </a:xfrm>
            <a:prstGeom prst="line">
              <a:avLst/>
            </a:prstGeom>
            <a:noFill/>
            <a:ln w="349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6" name="Line 38"/>
            <p:cNvSpPr>
              <a:spLocks noChangeShapeType="1"/>
            </p:cNvSpPr>
            <p:nvPr/>
          </p:nvSpPr>
          <p:spPr bwMode="auto">
            <a:xfrm flipH="1">
              <a:off x="1519" y="2885"/>
              <a:ext cx="3" cy="908"/>
            </a:xfrm>
            <a:prstGeom prst="line">
              <a:avLst/>
            </a:prstGeom>
            <a:noFill/>
            <a:ln w="15875" cap="rnd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41" name="Group 45"/>
            <p:cNvGrpSpPr>
              <a:grpSpLocks/>
            </p:cNvGrpSpPr>
            <p:nvPr/>
          </p:nvGrpSpPr>
          <p:grpSpPr bwMode="auto">
            <a:xfrm>
              <a:off x="521" y="600"/>
              <a:ext cx="182" cy="2059"/>
              <a:chOff x="521" y="600"/>
              <a:chExt cx="182" cy="2059"/>
            </a:xfrm>
          </p:grpSpPr>
          <p:sp>
            <p:nvSpPr>
              <p:cNvPr id="53" name="Line 46"/>
              <p:cNvSpPr>
                <a:spLocks noChangeShapeType="1"/>
              </p:cNvSpPr>
              <p:nvPr/>
            </p:nvSpPr>
            <p:spPr bwMode="auto">
              <a:xfrm>
                <a:off x="521" y="600"/>
                <a:ext cx="182" cy="0"/>
              </a:xfrm>
              <a:prstGeom prst="line">
                <a:avLst/>
              </a:prstGeom>
              <a:noFill/>
              <a:ln w="15875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4" name="Line 47"/>
              <p:cNvSpPr>
                <a:spLocks noChangeShapeType="1"/>
              </p:cNvSpPr>
              <p:nvPr/>
            </p:nvSpPr>
            <p:spPr bwMode="auto">
              <a:xfrm>
                <a:off x="521" y="1011"/>
                <a:ext cx="182" cy="0"/>
              </a:xfrm>
              <a:prstGeom prst="line">
                <a:avLst/>
              </a:prstGeom>
              <a:noFill/>
              <a:ln w="15875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5" name="Line 48"/>
              <p:cNvSpPr>
                <a:spLocks noChangeShapeType="1"/>
              </p:cNvSpPr>
              <p:nvPr/>
            </p:nvSpPr>
            <p:spPr bwMode="auto">
              <a:xfrm>
                <a:off x="521" y="1423"/>
                <a:ext cx="182" cy="0"/>
              </a:xfrm>
              <a:prstGeom prst="line">
                <a:avLst/>
              </a:prstGeom>
              <a:noFill/>
              <a:ln w="15875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6" name="Line 49"/>
              <p:cNvSpPr>
                <a:spLocks noChangeShapeType="1"/>
              </p:cNvSpPr>
              <p:nvPr/>
            </p:nvSpPr>
            <p:spPr bwMode="auto">
              <a:xfrm>
                <a:off x="521" y="1835"/>
                <a:ext cx="182" cy="0"/>
              </a:xfrm>
              <a:prstGeom prst="line">
                <a:avLst/>
              </a:prstGeom>
              <a:noFill/>
              <a:ln w="15875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7" name="Line 50"/>
              <p:cNvSpPr>
                <a:spLocks noChangeShapeType="1"/>
              </p:cNvSpPr>
              <p:nvPr/>
            </p:nvSpPr>
            <p:spPr bwMode="auto">
              <a:xfrm>
                <a:off x="521" y="2659"/>
                <a:ext cx="182" cy="0"/>
              </a:xfrm>
              <a:prstGeom prst="line">
                <a:avLst/>
              </a:prstGeom>
              <a:noFill/>
              <a:ln w="15875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8" name="Line 51"/>
              <p:cNvSpPr>
                <a:spLocks noChangeShapeType="1"/>
              </p:cNvSpPr>
              <p:nvPr/>
            </p:nvSpPr>
            <p:spPr bwMode="auto">
              <a:xfrm>
                <a:off x="521" y="2247"/>
                <a:ext cx="182" cy="0"/>
              </a:xfrm>
              <a:prstGeom prst="line">
                <a:avLst/>
              </a:prstGeom>
              <a:noFill/>
              <a:ln w="15875" cap="rnd">
                <a:solidFill>
                  <a:schemeClr val="bg2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2" name="Text Box 52"/>
            <p:cNvSpPr txBox="1">
              <a:spLocks noChangeArrowheads="1"/>
            </p:cNvSpPr>
            <p:nvPr/>
          </p:nvSpPr>
          <p:spPr bwMode="auto">
            <a:xfrm>
              <a:off x="527" y="1968"/>
              <a:ext cx="149" cy="1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altLang="ko-KR" sz="1200" dirty="0" smtClean="0">
                  <a:solidFill>
                    <a:schemeClr val="bg1">
                      <a:lumMod val="50000"/>
                    </a:schemeClr>
                  </a:solidFill>
                  <a:latin typeface="굴림" pitchFamily="50" charset="-127"/>
                </a:rPr>
                <a:t>5</a:t>
              </a:r>
              <a:endParaRPr lang="en-US" altLang="ko-KR" sz="1200" dirty="0">
                <a:solidFill>
                  <a:schemeClr val="bg1">
                    <a:lumMod val="50000"/>
                  </a:schemeClr>
                </a:solidFill>
                <a:latin typeface="굴림" pitchFamily="50" charset="-127"/>
              </a:endParaRPr>
            </a:p>
          </p:txBody>
        </p:sp>
        <p:sp>
          <p:nvSpPr>
            <p:cNvPr id="43" name="Text Box 53"/>
            <p:cNvSpPr txBox="1">
              <a:spLocks noChangeArrowheads="1"/>
            </p:cNvSpPr>
            <p:nvPr/>
          </p:nvSpPr>
          <p:spPr bwMode="auto">
            <a:xfrm>
              <a:off x="505" y="1530"/>
              <a:ext cx="196" cy="1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altLang="ko-KR" sz="1200" dirty="0" smtClean="0">
                  <a:solidFill>
                    <a:schemeClr val="bg1">
                      <a:lumMod val="50000"/>
                    </a:schemeClr>
                  </a:solidFill>
                  <a:latin typeface="굴림" pitchFamily="50" charset="-127"/>
                </a:rPr>
                <a:t>10</a:t>
              </a:r>
              <a:endParaRPr lang="en-US" altLang="ko-KR" sz="1200" dirty="0">
                <a:solidFill>
                  <a:schemeClr val="bg1">
                    <a:lumMod val="50000"/>
                  </a:schemeClr>
                </a:solidFill>
                <a:latin typeface="굴림" pitchFamily="50" charset="-127"/>
              </a:endParaRPr>
            </a:p>
          </p:txBody>
        </p:sp>
        <p:sp>
          <p:nvSpPr>
            <p:cNvPr id="44" name="Text Box 54"/>
            <p:cNvSpPr txBox="1">
              <a:spLocks noChangeArrowheads="1"/>
            </p:cNvSpPr>
            <p:nvPr/>
          </p:nvSpPr>
          <p:spPr bwMode="auto">
            <a:xfrm>
              <a:off x="507" y="1061"/>
              <a:ext cx="196" cy="1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altLang="ko-KR" sz="1200" dirty="0" smtClean="0">
                  <a:solidFill>
                    <a:schemeClr val="bg1">
                      <a:lumMod val="50000"/>
                    </a:schemeClr>
                  </a:solidFill>
                  <a:latin typeface="굴림" pitchFamily="50" charset="-127"/>
                </a:rPr>
                <a:t>15</a:t>
              </a:r>
              <a:endParaRPr lang="en-US" altLang="ko-KR" sz="1200" dirty="0">
                <a:solidFill>
                  <a:schemeClr val="bg1">
                    <a:lumMod val="50000"/>
                  </a:schemeClr>
                </a:solidFill>
                <a:latin typeface="굴림" pitchFamily="50" charset="-127"/>
              </a:endParaRPr>
            </a:p>
          </p:txBody>
        </p:sp>
        <p:sp>
          <p:nvSpPr>
            <p:cNvPr id="45" name="Text Box 55"/>
            <p:cNvSpPr txBox="1">
              <a:spLocks noChangeArrowheads="1"/>
            </p:cNvSpPr>
            <p:nvPr/>
          </p:nvSpPr>
          <p:spPr bwMode="auto">
            <a:xfrm>
              <a:off x="496" y="646"/>
              <a:ext cx="196" cy="1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altLang="ko-KR" sz="1200" dirty="0" smtClean="0">
                  <a:solidFill>
                    <a:schemeClr val="bg1">
                      <a:lumMod val="50000"/>
                    </a:schemeClr>
                  </a:solidFill>
                  <a:latin typeface="굴림" pitchFamily="50" charset="-127"/>
                </a:rPr>
                <a:t>20</a:t>
              </a:r>
              <a:endParaRPr lang="en-US" altLang="ko-KR" sz="1200" dirty="0">
                <a:solidFill>
                  <a:schemeClr val="bg1">
                    <a:lumMod val="50000"/>
                  </a:schemeClr>
                </a:solidFill>
                <a:latin typeface="굴림" pitchFamily="50" charset="-127"/>
              </a:endParaRPr>
            </a:p>
          </p:txBody>
        </p:sp>
      </p:grpSp>
      <p:sp>
        <p:nvSpPr>
          <p:cNvPr id="133" name="TextBox 132"/>
          <p:cNvSpPr txBox="1"/>
          <p:nvPr/>
        </p:nvSpPr>
        <p:spPr>
          <a:xfrm>
            <a:off x="4427328" y="620688"/>
            <a:ext cx="648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+9,2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2" name="Рисунок 61" descr="Зеленая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6200000">
            <a:off x="1342277" y="3355462"/>
            <a:ext cx="338764" cy="792090"/>
          </a:xfrm>
          <a:prstGeom prst="rect">
            <a:avLst/>
          </a:prstGeom>
        </p:spPr>
      </p:pic>
      <p:pic>
        <p:nvPicPr>
          <p:cNvPr id="63" name="Рисунок 62" descr="Кофейная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6200000">
            <a:off x="2519822" y="2948832"/>
            <a:ext cx="1152028" cy="792088"/>
          </a:xfrm>
          <a:prstGeom prst="rect">
            <a:avLst/>
          </a:prstGeom>
        </p:spPr>
      </p:pic>
      <p:pic>
        <p:nvPicPr>
          <p:cNvPr id="71" name="Рисунок 70" descr="Зеленая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3451143" y="2288216"/>
            <a:ext cx="2534924" cy="792090"/>
          </a:xfrm>
          <a:prstGeom prst="rect">
            <a:avLst/>
          </a:prstGeom>
        </p:spPr>
      </p:pic>
      <p:pic>
        <p:nvPicPr>
          <p:cNvPr id="74" name="Рисунок 73" descr="Кофейная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6200000">
            <a:off x="6023847" y="3212494"/>
            <a:ext cx="624698" cy="792088"/>
          </a:xfrm>
          <a:prstGeom prst="rect">
            <a:avLst/>
          </a:prstGeom>
        </p:spPr>
      </p:pic>
      <p:pic>
        <p:nvPicPr>
          <p:cNvPr id="82" name="Рисунок 81" descr="Зеленая.png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7315232" y="2847696"/>
            <a:ext cx="1354297" cy="79209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7757594" y="2030754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8,1</a:t>
            </a:r>
            <a:endParaRPr lang="ru-RU" sz="16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4350144" y="929148"/>
            <a:ext cx="681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17,0</a:t>
            </a:r>
            <a:endParaRPr lang="ru-RU" sz="1600" b="1" dirty="0"/>
          </a:p>
        </p:txBody>
      </p:sp>
      <p:sp>
        <p:nvSpPr>
          <p:cNvPr id="77" name="Овал 76"/>
          <p:cNvSpPr/>
          <p:nvPr/>
        </p:nvSpPr>
        <p:spPr>
          <a:xfrm>
            <a:off x="1403646" y="3366099"/>
            <a:ext cx="216024" cy="21602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8" name="Овал 77"/>
          <p:cNvSpPr/>
          <p:nvPr/>
        </p:nvSpPr>
        <p:spPr>
          <a:xfrm>
            <a:off x="2987824" y="2636912"/>
            <a:ext cx="216024" cy="21602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9" name="Овал 78"/>
          <p:cNvSpPr/>
          <p:nvPr/>
        </p:nvSpPr>
        <p:spPr>
          <a:xfrm>
            <a:off x="4621773" y="1284824"/>
            <a:ext cx="216024" cy="21602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0" name="Овал 79"/>
          <p:cNvSpPr/>
          <p:nvPr/>
        </p:nvSpPr>
        <p:spPr>
          <a:xfrm>
            <a:off x="6259460" y="3150075"/>
            <a:ext cx="216024" cy="21602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1" name="Овал 80"/>
          <p:cNvSpPr/>
          <p:nvPr/>
        </p:nvSpPr>
        <p:spPr>
          <a:xfrm>
            <a:off x="7890026" y="2387234"/>
            <a:ext cx="216024" cy="21602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3" name="Прямая соединительная линия 82"/>
          <p:cNvCxnSpPr>
            <a:stCxn id="77" idx="6"/>
            <a:endCxn id="78" idx="2"/>
          </p:cNvCxnSpPr>
          <p:nvPr/>
        </p:nvCxnSpPr>
        <p:spPr>
          <a:xfrm flipV="1">
            <a:off x="1619670" y="2744924"/>
            <a:ext cx="1368154" cy="72918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>
            <a:stCxn id="78" idx="6"/>
            <a:endCxn id="79" idx="2"/>
          </p:cNvCxnSpPr>
          <p:nvPr/>
        </p:nvCxnSpPr>
        <p:spPr>
          <a:xfrm flipV="1">
            <a:off x="3203848" y="1392836"/>
            <a:ext cx="1417925" cy="135208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>
            <a:stCxn id="79" idx="7"/>
            <a:endCxn id="80" idx="2"/>
          </p:cNvCxnSpPr>
          <p:nvPr/>
        </p:nvCxnSpPr>
        <p:spPr>
          <a:xfrm>
            <a:off x="4806161" y="1316460"/>
            <a:ext cx="1453299" cy="194162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>
            <a:stCxn id="80" idx="6"/>
            <a:endCxn id="81" idx="2"/>
          </p:cNvCxnSpPr>
          <p:nvPr/>
        </p:nvCxnSpPr>
        <p:spPr>
          <a:xfrm flipV="1">
            <a:off x="6475484" y="2495246"/>
            <a:ext cx="1414542" cy="76284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251520" y="133182"/>
            <a:ext cx="85493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666666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Динамика формирования налога на прибыль за 2020 – 2024 годы</a:t>
            </a:r>
            <a:endParaRPr lang="ru-RU" sz="2000" b="1" dirty="0">
              <a:solidFill>
                <a:srgbClr val="666666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7804443" y="725915"/>
            <a:ext cx="1073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85858"/>
                </a:solidFill>
              </a:rPr>
              <a:t>млн.руб.</a:t>
            </a:r>
            <a:endParaRPr lang="ru-RU" dirty="0">
              <a:solidFill>
                <a:srgbClr val="585858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7674965" y="1706202"/>
            <a:ext cx="611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+3,6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0" name="Line 38"/>
          <p:cNvSpPr>
            <a:spLocks noChangeShapeType="1"/>
          </p:cNvSpPr>
          <p:nvPr/>
        </p:nvSpPr>
        <p:spPr bwMode="auto">
          <a:xfrm flipH="1">
            <a:off x="3851920" y="5157192"/>
            <a:ext cx="6147" cy="1526017"/>
          </a:xfrm>
          <a:prstGeom prst="line">
            <a:avLst/>
          </a:prstGeom>
          <a:noFill/>
          <a:ln w="15875" cap="rnd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1" name="Line 38"/>
          <p:cNvSpPr>
            <a:spLocks noChangeShapeType="1"/>
          </p:cNvSpPr>
          <p:nvPr/>
        </p:nvSpPr>
        <p:spPr bwMode="auto">
          <a:xfrm flipH="1">
            <a:off x="5436096" y="5157192"/>
            <a:ext cx="6147" cy="1526017"/>
          </a:xfrm>
          <a:prstGeom prst="line">
            <a:avLst/>
          </a:prstGeom>
          <a:noFill/>
          <a:ln w="15875" cap="rnd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3" name="Line 38"/>
          <p:cNvSpPr>
            <a:spLocks noChangeShapeType="1"/>
          </p:cNvSpPr>
          <p:nvPr/>
        </p:nvSpPr>
        <p:spPr bwMode="auto">
          <a:xfrm flipH="1">
            <a:off x="7092280" y="5157192"/>
            <a:ext cx="6147" cy="1526017"/>
          </a:xfrm>
          <a:prstGeom prst="line">
            <a:avLst/>
          </a:prstGeom>
          <a:noFill/>
          <a:ln w="15875" cap="rnd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1" name="Straight Connector 55">
            <a:extLst>
              <a:ext uri="{FF2B5EF4-FFF2-40B4-BE49-F238E27FC236}">
                <a16:creationId xmlns:a16="http://schemas.microsoft.com/office/drawing/2014/main" xmlns="" id="{D3D017D1-9B42-4963-8502-47952533B93E}"/>
              </a:ext>
            </a:extLst>
          </p:cNvPr>
          <p:cNvCxnSpPr/>
          <p:nvPr/>
        </p:nvCxnSpPr>
        <p:spPr>
          <a:xfrm>
            <a:off x="323528" y="548680"/>
            <a:ext cx="7560840" cy="0"/>
          </a:xfrm>
          <a:prstGeom prst="line">
            <a:avLst/>
          </a:prstGeom>
          <a:ln>
            <a:solidFill>
              <a:srgbClr val="264C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6" name="Рисунок 125" descr="Линия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6653325"/>
            <a:ext cx="9144000" cy="204675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2922888" y="2323445"/>
            <a:ext cx="5567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7,8</a:t>
            </a:r>
            <a:endParaRPr lang="ru-RU" sz="1600" b="1" dirty="0"/>
          </a:p>
        </p:txBody>
      </p:sp>
      <p:graphicFrame>
        <p:nvGraphicFramePr>
          <p:cNvPr id="75" name="Таблица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942610"/>
              </p:ext>
            </p:extLst>
          </p:nvPr>
        </p:nvGraphicFramePr>
        <p:xfrm>
          <a:off x="683568" y="4259038"/>
          <a:ext cx="7848872" cy="21664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192688"/>
                <a:gridCol w="1656184"/>
              </a:tblGrid>
              <a:tr h="45193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Основные налогоплательщики на территории района               (2024 год)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Доля</a:t>
                      </a:r>
                      <a:endParaRPr lang="ru-RU" dirty="0"/>
                    </a:p>
                  </a:txBody>
                  <a:tcPr/>
                </a:tc>
              </a:tr>
              <a:tr h="303717">
                <a:tc>
                  <a:txBody>
                    <a:bodyPr/>
                    <a:lstStyle/>
                    <a:p>
                      <a:pPr>
                        <a:lnSpc>
                          <a:spcPts val="1420"/>
                        </a:lnSpc>
                      </a:pPr>
                      <a:r>
                        <a:rPr lang="ru-RU" sz="1600" smtClean="0"/>
                        <a:t>АО «Красноярскнефтепродукт»</a:t>
                      </a:r>
                      <a:endParaRPr lang="ru-RU" sz="16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</a:pPr>
                      <a:r>
                        <a:rPr lang="ru-RU" sz="1600" smtClean="0"/>
                        <a:t>93,6 %</a:t>
                      </a:r>
                      <a:endParaRPr lang="ru-RU" sz="1600" dirty="0"/>
                    </a:p>
                  </a:txBody>
                  <a:tcPr anchor="b"/>
                </a:tc>
              </a:tr>
              <a:tr h="303717">
                <a:tc>
                  <a:txBody>
                    <a:bodyPr/>
                    <a:lstStyle/>
                    <a:p>
                      <a:pPr>
                        <a:lnSpc>
                          <a:spcPts val="1420"/>
                        </a:lnSpc>
                      </a:pPr>
                      <a:r>
                        <a:rPr lang="ru-RU" sz="1600" smtClean="0"/>
                        <a:t>ООО «Форте»</a:t>
                      </a:r>
                      <a:endParaRPr lang="ru-RU" sz="16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</a:pPr>
                      <a:r>
                        <a:rPr lang="ru-RU" sz="1600" smtClean="0"/>
                        <a:t>  2,4 %</a:t>
                      </a:r>
                      <a:endParaRPr lang="ru-RU" sz="1600" dirty="0"/>
                    </a:p>
                  </a:txBody>
                  <a:tcPr anchor="b"/>
                </a:tc>
              </a:tr>
              <a:tr h="303717">
                <a:tc>
                  <a:txBody>
                    <a:bodyPr/>
                    <a:lstStyle/>
                    <a:p>
                      <a:pPr>
                        <a:lnSpc>
                          <a:spcPts val="1420"/>
                        </a:lnSpc>
                      </a:pPr>
                      <a:r>
                        <a:rPr lang="ru-RU" sz="1600" smtClean="0"/>
                        <a:t>ООО «ЕНИСЕЙИНВЕСТ»</a:t>
                      </a:r>
                      <a:endParaRPr lang="ru-RU" sz="1600" dirty="0" smtClean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</a:pPr>
                      <a:r>
                        <a:rPr lang="ru-RU" sz="1600" baseline="0" smtClean="0"/>
                        <a:t>   1,9 %</a:t>
                      </a:r>
                      <a:endParaRPr lang="ru-RU" sz="1600" dirty="0"/>
                    </a:p>
                  </a:txBody>
                  <a:tcPr anchor="b"/>
                </a:tc>
              </a:tr>
              <a:tr h="303717">
                <a:tc>
                  <a:txBody>
                    <a:bodyPr/>
                    <a:lstStyle/>
                    <a:p>
                      <a:pPr>
                        <a:lnSpc>
                          <a:spcPts val="1420"/>
                        </a:lnSpc>
                      </a:pPr>
                      <a:r>
                        <a:rPr lang="ru-RU" sz="1600" smtClean="0"/>
                        <a:t>ООО «ЕНИСЕЙСКИЙ МЕРИДИАН»</a:t>
                      </a:r>
                      <a:endParaRPr lang="ru-RU" sz="16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</a:pPr>
                      <a:r>
                        <a:rPr lang="ru-RU" sz="1600" baseline="0" smtClean="0"/>
                        <a:t>    1,4 %</a:t>
                      </a:r>
                      <a:endParaRPr lang="ru-RU" sz="1600" dirty="0"/>
                    </a:p>
                  </a:txBody>
                  <a:tcPr anchor="b"/>
                </a:tc>
              </a:tr>
              <a:tr h="311469">
                <a:tc>
                  <a:txBody>
                    <a:bodyPr/>
                    <a:lstStyle/>
                    <a:p>
                      <a:pPr>
                        <a:lnSpc>
                          <a:spcPts val="1420"/>
                        </a:lnSpc>
                      </a:pPr>
                      <a:r>
                        <a:rPr lang="ru-RU" sz="1600" dirty="0" smtClean="0"/>
                        <a:t>ООО «</a:t>
                      </a:r>
                      <a:r>
                        <a:rPr lang="ru-RU" sz="1600" dirty="0" err="1" smtClean="0"/>
                        <a:t>Нефто</a:t>
                      </a:r>
                      <a:r>
                        <a:rPr lang="ru-RU" sz="1600" dirty="0" smtClean="0"/>
                        <a:t>»</a:t>
                      </a:r>
                      <a:endParaRPr lang="ru-RU" sz="16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20"/>
                        </a:lnSpc>
                      </a:pPr>
                      <a:r>
                        <a:rPr lang="ru-RU" sz="1600" baseline="0" dirty="0" smtClean="0"/>
                        <a:t>    0,7 %</a:t>
                      </a:r>
                      <a:endParaRPr lang="ru-RU" sz="1600" dirty="0"/>
                    </a:p>
                  </a:txBody>
                  <a:tcPr anchor="b"/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699" y="1861670"/>
            <a:ext cx="146050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8" name="Стрелка вверх 107"/>
          <p:cNvSpPr/>
          <p:nvPr/>
        </p:nvSpPr>
        <p:spPr>
          <a:xfrm>
            <a:off x="4355976" y="764704"/>
            <a:ext cx="144016" cy="21602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3" name="Стрелка вверх 112"/>
          <p:cNvSpPr/>
          <p:nvPr/>
        </p:nvSpPr>
        <p:spPr>
          <a:xfrm>
            <a:off x="2791147" y="2179261"/>
            <a:ext cx="144016" cy="21602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304911" y="2981191"/>
            <a:ext cx="6295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2,2</a:t>
            </a:r>
            <a:endParaRPr lang="ru-RU" sz="1600" b="1" dirty="0"/>
          </a:p>
        </p:txBody>
      </p:sp>
      <p:sp>
        <p:nvSpPr>
          <p:cNvPr id="96" name="Стрелка вниз 95"/>
          <p:cNvSpPr/>
          <p:nvPr/>
        </p:nvSpPr>
        <p:spPr>
          <a:xfrm>
            <a:off x="6090506" y="2660642"/>
            <a:ext cx="84477" cy="25531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TextBox 97"/>
          <p:cNvSpPr txBox="1"/>
          <p:nvPr/>
        </p:nvSpPr>
        <p:spPr>
          <a:xfrm>
            <a:off x="6194908" y="2825627"/>
            <a:ext cx="511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4,5</a:t>
            </a:r>
            <a:endParaRPr lang="ru-RU" sz="1600" b="1" dirty="0"/>
          </a:p>
        </p:txBody>
      </p:sp>
      <p:sp>
        <p:nvSpPr>
          <p:cNvPr id="101" name="TextBox 100"/>
          <p:cNvSpPr txBox="1"/>
          <p:nvPr/>
        </p:nvSpPr>
        <p:spPr>
          <a:xfrm>
            <a:off x="6090506" y="2444989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- 12,5</a:t>
            </a:r>
            <a:endParaRPr lang="ru-RU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843152" y="1955215"/>
            <a:ext cx="648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+5,6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88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7"/>
          <p:cNvGrpSpPr>
            <a:grpSpLocks/>
          </p:cNvGrpSpPr>
          <p:nvPr/>
        </p:nvGrpSpPr>
        <p:grpSpPr bwMode="auto">
          <a:xfrm>
            <a:off x="3683012" y="1436892"/>
            <a:ext cx="744972" cy="2196244"/>
            <a:chOff x="0" y="0"/>
            <a:chExt cx="1257" cy="2834"/>
          </a:xfrm>
          <a:solidFill>
            <a:srgbClr val="8C8997"/>
          </a:solidFill>
        </p:grpSpPr>
        <p:sp>
          <p:nvSpPr>
            <p:cNvPr id="25" name="AutoShape 8"/>
            <p:cNvSpPr>
              <a:spLocks/>
            </p:cNvSpPr>
            <p:nvPr/>
          </p:nvSpPr>
          <p:spPr bwMode="auto">
            <a:xfrm>
              <a:off x="0" y="242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AutoShape 9"/>
            <p:cNvSpPr>
              <a:spLocks/>
            </p:cNvSpPr>
            <p:nvPr/>
          </p:nvSpPr>
          <p:spPr bwMode="auto">
            <a:xfrm>
              <a:off x="1" y="0"/>
              <a:ext cx="1256" cy="353"/>
            </a:xfrm>
            <a:custGeom>
              <a:avLst/>
              <a:gdLst/>
              <a:ahLst/>
              <a:cxnLst>
                <a:cxn ang="0">
                  <a:pos x="16796" y="2882"/>
                </a:cxn>
                <a:cxn ang="0">
                  <a:pos x="16796" y="16796"/>
                </a:cxn>
                <a:cxn ang="0">
                  <a:pos x="2882" y="16796"/>
                </a:cxn>
                <a:cxn ang="0">
                  <a:pos x="2882" y="2882"/>
                </a:cxn>
                <a:cxn ang="0">
                  <a:pos x="16796" y="2882"/>
                </a:cxn>
                <a:cxn ang="0">
                  <a:pos x="16796" y="2882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AutoShape 10"/>
            <p:cNvSpPr>
              <a:spLocks/>
            </p:cNvSpPr>
            <p:nvPr/>
          </p:nvSpPr>
          <p:spPr bwMode="auto">
            <a:xfrm>
              <a:off x="0" y="482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AutoShape 11"/>
            <p:cNvSpPr>
              <a:spLocks/>
            </p:cNvSpPr>
            <p:nvPr/>
          </p:nvSpPr>
          <p:spPr bwMode="auto">
            <a:xfrm>
              <a:off x="0" y="727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AutoShape 12"/>
            <p:cNvSpPr>
              <a:spLocks/>
            </p:cNvSpPr>
            <p:nvPr/>
          </p:nvSpPr>
          <p:spPr bwMode="auto">
            <a:xfrm>
              <a:off x="0" y="978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AutoShape 13"/>
            <p:cNvSpPr>
              <a:spLocks/>
            </p:cNvSpPr>
            <p:nvPr/>
          </p:nvSpPr>
          <p:spPr bwMode="auto">
            <a:xfrm>
              <a:off x="0" y="1230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AutoShape 14"/>
            <p:cNvSpPr>
              <a:spLocks/>
            </p:cNvSpPr>
            <p:nvPr/>
          </p:nvSpPr>
          <p:spPr bwMode="auto">
            <a:xfrm>
              <a:off x="0" y="1469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AutoShape 15"/>
            <p:cNvSpPr>
              <a:spLocks/>
            </p:cNvSpPr>
            <p:nvPr/>
          </p:nvSpPr>
          <p:spPr bwMode="auto">
            <a:xfrm>
              <a:off x="0" y="1714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AutoShape 16"/>
            <p:cNvSpPr>
              <a:spLocks/>
            </p:cNvSpPr>
            <p:nvPr/>
          </p:nvSpPr>
          <p:spPr bwMode="auto">
            <a:xfrm>
              <a:off x="0" y="1966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AutoShape 17"/>
            <p:cNvSpPr>
              <a:spLocks/>
            </p:cNvSpPr>
            <p:nvPr/>
          </p:nvSpPr>
          <p:spPr bwMode="auto">
            <a:xfrm>
              <a:off x="0" y="2219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" name="AutoShape 18"/>
            <p:cNvSpPr>
              <a:spLocks/>
            </p:cNvSpPr>
            <p:nvPr/>
          </p:nvSpPr>
          <p:spPr bwMode="auto">
            <a:xfrm>
              <a:off x="0" y="2470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6" name="Group 7"/>
          <p:cNvGrpSpPr>
            <a:grpSpLocks/>
          </p:cNvGrpSpPr>
          <p:nvPr/>
        </p:nvGrpSpPr>
        <p:grpSpPr bwMode="auto">
          <a:xfrm>
            <a:off x="971600" y="1943215"/>
            <a:ext cx="744972" cy="1656184"/>
            <a:chOff x="0" y="0"/>
            <a:chExt cx="1257" cy="2834"/>
          </a:xfrm>
          <a:solidFill>
            <a:srgbClr val="8C8997"/>
          </a:solidFill>
        </p:grpSpPr>
        <p:sp>
          <p:nvSpPr>
            <p:cNvPr id="37" name="AutoShape 8"/>
            <p:cNvSpPr>
              <a:spLocks/>
            </p:cNvSpPr>
            <p:nvPr/>
          </p:nvSpPr>
          <p:spPr bwMode="auto">
            <a:xfrm>
              <a:off x="0" y="242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8" name="AutoShape 9"/>
            <p:cNvSpPr>
              <a:spLocks/>
            </p:cNvSpPr>
            <p:nvPr/>
          </p:nvSpPr>
          <p:spPr bwMode="auto">
            <a:xfrm>
              <a:off x="1" y="0"/>
              <a:ext cx="1256" cy="353"/>
            </a:xfrm>
            <a:custGeom>
              <a:avLst/>
              <a:gdLst/>
              <a:ahLst/>
              <a:cxnLst>
                <a:cxn ang="0">
                  <a:pos x="16796" y="2882"/>
                </a:cxn>
                <a:cxn ang="0">
                  <a:pos x="16796" y="16796"/>
                </a:cxn>
                <a:cxn ang="0">
                  <a:pos x="2882" y="16796"/>
                </a:cxn>
                <a:cxn ang="0">
                  <a:pos x="2882" y="2882"/>
                </a:cxn>
                <a:cxn ang="0">
                  <a:pos x="16796" y="2882"/>
                </a:cxn>
                <a:cxn ang="0">
                  <a:pos x="16796" y="2882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" name="AutoShape 10"/>
            <p:cNvSpPr>
              <a:spLocks/>
            </p:cNvSpPr>
            <p:nvPr/>
          </p:nvSpPr>
          <p:spPr bwMode="auto">
            <a:xfrm>
              <a:off x="0" y="482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0" name="AutoShape 11"/>
            <p:cNvSpPr>
              <a:spLocks/>
            </p:cNvSpPr>
            <p:nvPr/>
          </p:nvSpPr>
          <p:spPr bwMode="auto">
            <a:xfrm>
              <a:off x="0" y="727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" name="AutoShape 12"/>
            <p:cNvSpPr>
              <a:spLocks/>
            </p:cNvSpPr>
            <p:nvPr/>
          </p:nvSpPr>
          <p:spPr bwMode="auto">
            <a:xfrm>
              <a:off x="0" y="978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AutoShape 13"/>
            <p:cNvSpPr>
              <a:spLocks/>
            </p:cNvSpPr>
            <p:nvPr/>
          </p:nvSpPr>
          <p:spPr bwMode="auto">
            <a:xfrm>
              <a:off x="0" y="1230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3" name="AutoShape 14"/>
            <p:cNvSpPr>
              <a:spLocks/>
            </p:cNvSpPr>
            <p:nvPr/>
          </p:nvSpPr>
          <p:spPr bwMode="auto">
            <a:xfrm>
              <a:off x="0" y="1469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4" name="AutoShape 15"/>
            <p:cNvSpPr>
              <a:spLocks/>
            </p:cNvSpPr>
            <p:nvPr/>
          </p:nvSpPr>
          <p:spPr bwMode="auto">
            <a:xfrm>
              <a:off x="0" y="1714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5" name="AutoShape 16"/>
            <p:cNvSpPr>
              <a:spLocks/>
            </p:cNvSpPr>
            <p:nvPr/>
          </p:nvSpPr>
          <p:spPr bwMode="auto">
            <a:xfrm>
              <a:off x="0" y="1966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6" name="AutoShape 17"/>
            <p:cNvSpPr>
              <a:spLocks/>
            </p:cNvSpPr>
            <p:nvPr/>
          </p:nvSpPr>
          <p:spPr bwMode="auto">
            <a:xfrm>
              <a:off x="0" y="2219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7" name="AutoShape 18"/>
            <p:cNvSpPr>
              <a:spLocks/>
            </p:cNvSpPr>
            <p:nvPr/>
          </p:nvSpPr>
          <p:spPr bwMode="auto">
            <a:xfrm>
              <a:off x="0" y="2470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2314861" y="1796819"/>
            <a:ext cx="744971" cy="1812201"/>
            <a:chOff x="0" y="0"/>
            <a:chExt cx="1257" cy="2834"/>
          </a:xfrm>
          <a:solidFill>
            <a:srgbClr val="8C8997"/>
          </a:solidFill>
        </p:grpSpPr>
        <p:sp>
          <p:nvSpPr>
            <p:cNvPr id="6" name="AutoShape 8"/>
            <p:cNvSpPr>
              <a:spLocks/>
            </p:cNvSpPr>
            <p:nvPr/>
          </p:nvSpPr>
          <p:spPr bwMode="auto">
            <a:xfrm>
              <a:off x="0" y="242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AutoShape 9"/>
            <p:cNvSpPr>
              <a:spLocks/>
            </p:cNvSpPr>
            <p:nvPr/>
          </p:nvSpPr>
          <p:spPr bwMode="auto">
            <a:xfrm>
              <a:off x="1" y="0"/>
              <a:ext cx="1256" cy="353"/>
            </a:xfrm>
            <a:custGeom>
              <a:avLst/>
              <a:gdLst/>
              <a:ahLst/>
              <a:cxnLst>
                <a:cxn ang="0">
                  <a:pos x="16796" y="2882"/>
                </a:cxn>
                <a:cxn ang="0">
                  <a:pos x="16796" y="16796"/>
                </a:cxn>
                <a:cxn ang="0">
                  <a:pos x="2882" y="16796"/>
                </a:cxn>
                <a:cxn ang="0">
                  <a:pos x="2882" y="2882"/>
                </a:cxn>
                <a:cxn ang="0">
                  <a:pos x="16796" y="2882"/>
                </a:cxn>
                <a:cxn ang="0">
                  <a:pos x="16796" y="2882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" name="AutoShape 10"/>
            <p:cNvSpPr>
              <a:spLocks/>
            </p:cNvSpPr>
            <p:nvPr/>
          </p:nvSpPr>
          <p:spPr bwMode="auto">
            <a:xfrm>
              <a:off x="0" y="482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AutoShape 11"/>
            <p:cNvSpPr>
              <a:spLocks/>
            </p:cNvSpPr>
            <p:nvPr/>
          </p:nvSpPr>
          <p:spPr bwMode="auto">
            <a:xfrm>
              <a:off x="0" y="727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AutoShape 12"/>
            <p:cNvSpPr>
              <a:spLocks/>
            </p:cNvSpPr>
            <p:nvPr/>
          </p:nvSpPr>
          <p:spPr bwMode="auto">
            <a:xfrm>
              <a:off x="0" y="978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AutoShape 13"/>
            <p:cNvSpPr>
              <a:spLocks/>
            </p:cNvSpPr>
            <p:nvPr/>
          </p:nvSpPr>
          <p:spPr bwMode="auto">
            <a:xfrm>
              <a:off x="0" y="1230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AutoShape 14"/>
            <p:cNvSpPr>
              <a:spLocks/>
            </p:cNvSpPr>
            <p:nvPr/>
          </p:nvSpPr>
          <p:spPr bwMode="auto">
            <a:xfrm>
              <a:off x="0" y="1469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AutoShape 15"/>
            <p:cNvSpPr>
              <a:spLocks/>
            </p:cNvSpPr>
            <p:nvPr/>
          </p:nvSpPr>
          <p:spPr bwMode="auto">
            <a:xfrm>
              <a:off x="0" y="1714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AutoShape 16"/>
            <p:cNvSpPr>
              <a:spLocks/>
            </p:cNvSpPr>
            <p:nvPr/>
          </p:nvSpPr>
          <p:spPr bwMode="auto">
            <a:xfrm>
              <a:off x="0" y="1966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AutoShape 17"/>
            <p:cNvSpPr>
              <a:spLocks/>
            </p:cNvSpPr>
            <p:nvPr/>
          </p:nvSpPr>
          <p:spPr bwMode="auto">
            <a:xfrm>
              <a:off x="0" y="2219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AutoShape 18"/>
            <p:cNvSpPr>
              <a:spLocks/>
            </p:cNvSpPr>
            <p:nvPr/>
          </p:nvSpPr>
          <p:spPr bwMode="auto">
            <a:xfrm>
              <a:off x="0" y="2470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90" name="Group 7"/>
          <p:cNvGrpSpPr>
            <a:grpSpLocks/>
          </p:cNvGrpSpPr>
          <p:nvPr/>
        </p:nvGrpSpPr>
        <p:grpSpPr bwMode="auto">
          <a:xfrm>
            <a:off x="4899382" y="1412776"/>
            <a:ext cx="744972" cy="2196244"/>
            <a:chOff x="0" y="0"/>
            <a:chExt cx="1257" cy="2834"/>
          </a:xfrm>
          <a:solidFill>
            <a:srgbClr val="8C8997"/>
          </a:solidFill>
        </p:grpSpPr>
        <p:sp>
          <p:nvSpPr>
            <p:cNvPr id="98" name="AutoShape 8"/>
            <p:cNvSpPr>
              <a:spLocks/>
            </p:cNvSpPr>
            <p:nvPr/>
          </p:nvSpPr>
          <p:spPr bwMode="auto">
            <a:xfrm>
              <a:off x="0" y="242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9" name="AutoShape 9"/>
            <p:cNvSpPr>
              <a:spLocks/>
            </p:cNvSpPr>
            <p:nvPr/>
          </p:nvSpPr>
          <p:spPr bwMode="auto">
            <a:xfrm>
              <a:off x="1" y="0"/>
              <a:ext cx="1256" cy="353"/>
            </a:xfrm>
            <a:custGeom>
              <a:avLst/>
              <a:gdLst/>
              <a:ahLst/>
              <a:cxnLst>
                <a:cxn ang="0">
                  <a:pos x="16796" y="2882"/>
                </a:cxn>
                <a:cxn ang="0">
                  <a:pos x="16796" y="16796"/>
                </a:cxn>
                <a:cxn ang="0">
                  <a:pos x="2882" y="16796"/>
                </a:cxn>
                <a:cxn ang="0">
                  <a:pos x="2882" y="2882"/>
                </a:cxn>
                <a:cxn ang="0">
                  <a:pos x="16796" y="2882"/>
                </a:cxn>
                <a:cxn ang="0">
                  <a:pos x="16796" y="2882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0" name="AutoShape 10"/>
            <p:cNvSpPr>
              <a:spLocks/>
            </p:cNvSpPr>
            <p:nvPr/>
          </p:nvSpPr>
          <p:spPr bwMode="auto">
            <a:xfrm>
              <a:off x="0" y="482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1" name="AutoShape 11"/>
            <p:cNvSpPr>
              <a:spLocks/>
            </p:cNvSpPr>
            <p:nvPr/>
          </p:nvSpPr>
          <p:spPr bwMode="auto">
            <a:xfrm>
              <a:off x="0" y="727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2" name="AutoShape 12"/>
            <p:cNvSpPr>
              <a:spLocks/>
            </p:cNvSpPr>
            <p:nvPr/>
          </p:nvSpPr>
          <p:spPr bwMode="auto">
            <a:xfrm>
              <a:off x="0" y="978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3" name="AutoShape 13"/>
            <p:cNvSpPr>
              <a:spLocks/>
            </p:cNvSpPr>
            <p:nvPr/>
          </p:nvSpPr>
          <p:spPr bwMode="auto">
            <a:xfrm>
              <a:off x="0" y="1230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0" y="1469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0" y="1714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8" name="AutoShape 16"/>
            <p:cNvSpPr>
              <a:spLocks/>
            </p:cNvSpPr>
            <p:nvPr/>
          </p:nvSpPr>
          <p:spPr bwMode="auto">
            <a:xfrm>
              <a:off x="0" y="1966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9" name="AutoShape 17"/>
            <p:cNvSpPr>
              <a:spLocks/>
            </p:cNvSpPr>
            <p:nvPr/>
          </p:nvSpPr>
          <p:spPr bwMode="auto">
            <a:xfrm>
              <a:off x="0" y="2219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0" name="AutoShape 18"/>
            <p:cNvSpPr>
              <a:spLocks/>
            </p:cNvSpPr>
            <p:nvPr/>
          </p:nvSpPr>
          <p:spPr bwMode="auto">
            <a:xfrm>
              <a:off x="0" y="2470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1" name="Group 7"/>
          <p:cNvGrpSpPr>
            <a:grpSpLocks/>
          </p:cNvGrpSpPr>
          <p:nvPr/>
        </p:nvGrpSpPr>
        <p:grpSpPr bwMode="auto">
          <a:xfrm>
            <a:off x="7452320" y="1976952"/>
            <a:ext cx="744972" cy="1656184"/>
            <a:chOff x="0" y="0"/>
            <a:chExt cx="1257" cy="2834"/>
          </a:xfrm>
          <a:solidFill>
            <a:srgbClr val="8C8997"/>
          </a:solidFill>
        </p:grpSpPr>
        <p:sp>
          <p:nvSpPr>
            <p:cNvPr id="112" name="AutoShape 8"/>
            <p:cNvSpPr>
              <a:spLocks/>
            </p:cNvSpPr>
            <p:nvPr/>
          </p:nvSpPr>
          <p:spPr bwMode="auto">
            <a:xfrm>
              <a:off x="0" y="242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5" name="AutoShape 9"/>
            <p:cNvSpPr>
              <a:spLocks/>
            </p:cNvSpPr>
            <p:nvPr/>
          </p:nvSpPr>
          <p:spPr bwMode="auto">
            <a:xfrm>
              <a:off x="1" y="0"/>
              <a:ext cx="1256" cy="353"/>
            </a:xfrm>
            <a:custGeom>
              <a:avLst/>
              <a:gdLst/>
              <a:ahLst/>
              <a:cxnLst>
                <a:cxn ang="0">
                  <a:pos x="16796" y="2882"/>
                </a:cxn>
                <a:cxn ang="0">
                  <a:pos x="16796" y="16796"/>
                </a:cxn>
                <a:cxn ang="0">
                  <a:pos x="2882" y="16796"/>
                </a:cxn>
                <a:cxn ang="0">
                  <a:pos x="2882" y="2882"/>
                </a:cxn>
                <a:cxn ang="0">
                  <a:pos x="16796" y="2882"/>
                </a:cxn>
                <a:cxn ang="0">
                  <a:pos x="16796" y="2882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2" name="AutoShape 10"/>
            <p:cNvSpPr>
              <a:spLocks/>
            </p:cNvSpPr>
            <p:nvPr/>
          </p:nvSpPr>
          <p:spPr bwMode="auto">
            <a:xfrm>
              <a:off x="0" y="482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3" name="AutoShape 11"/>
            <p:cNvSpPr>
              <a:spLocks/>
            </p:cNvSpPr>
            <p:nvPr/>
          </p:nvSpPr>
          <p:spPr bwMode="auto">
            <a:xfrm>
              <a:off x="0" y="727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5" name="AutoShape 12"/>
            <p:cNvSpPr>
              <a:spLocks/>
            </p:cNvSpPr>
            <p:nvPr/>
          </p:nvSpPr>
          <p:spPr bwMode="auto">
            <a:xfrm>
              <a:off x="0" y="978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6" name="AutoShape 13"/>
            <p:cNvSpPr>
              <a:spLocks/>
            </p:cNvSpPr>
            <p:nvPr/>
          </p:nvSpPr>
          <p:spPr bwMode="auto">
            <a:xfrm>
              <a:off x="0" y="1230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7" name="AutoShape 14"/>
            <p:cNvSpPr>
              <a:spLocks/>
            </p:cNvSpPr>
            <p:nvPr/>
          </p:nvSpPr>
          <p:spPr bwMode="auto">
            <a:xfrm>
              <a:off x="0" y="1469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8" name="AutoShape 15"/>
            <p:cNvSpPr>
              <a:spLocks/>
            </p:cNvSpPr>
            <p:nvPr/>
          </p:nvSpPr>
          <p:spPr bwMode="auto">
            <a:xfrm>
              <a:off x="0" y="1714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9" name="AutoShape 16"/>
            <p:cNvSpPr>
              <a:spLocks/>
            </p:cNvSpPr>
            <p:nvPr/>
          </p:nvSpPr>
          <p:spPr bwMode="auto">
            <a:xfrm>
              <a:off x="0" y="1966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0" name="AutoShape 17"/>
            <p:cNvSpPr>
              <a:spLocks/>
            </p:cNvSpPr>
            <p:nvPr/>
          </p:nvSpPr>
          <p:spPr bwMode="auto">
            <a:xfrm>
              <a:off x="0" y="2219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1" name="AutoShape 18"/>
            <p:cNvSpPr>
              <a:spLocks/>
            </p:cNvSpPr>
            <p:nvPr/>
          </p:nvSpPr>
          <p:spPr bwMode="auto">
            <a:xfrm>
              <a:off x="0" y="2470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34" name="Group 7"/>
          <p:cNvGrpSpPr>
            <a:grpSpLocks/>
          </p:cNvGrpSpPr>
          <p:nvPr/>
        </p:nvGrpSpPr>
        <p:grpSpPr bwMode="auto">
          <a:xfrm>
            <a:off x="6192073" y="1787198"/>
            <a:ext cx="744971" cy="1812201"/>
            <a:chOff x="0" y="0"/>
            <a:chExt cx="1257" cy="2834"/>
          </a:xfrm>
          <a:solidFill>
            <a:srgbClr val="8C8997"/>
          </a:solidFill>
        </p:grpSpPr>
        <p:sp>
          <p:nvSpPr>
            <p:cNvPr id="135" name="AutoShape 8"/>
            <p:cNvSpPr>
              <a:spLocks/>
            </p:cNvSpPr>
            <p:nvPr/>
          </p:nvSpPr>
          <p:spPr bwMode="auto">
            <a:xfrm>
              <a:off x="0" y="242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6" name="AutoShape 9"/>
            <p:cNvSpPr>
              <a:spLocks/>
            </p:cNvSpPr>
            <p:nvPr/>
          </p:nvSpPr>
          <p:spPr bwMode="auto">
            <a:xfrm>
              <a:off x="1" y="0"/>
              <a:ext cx="1256" cy="353"/>
            </a:xfrm>
            <a:custGeom>
              <a:avLst/>
              <a:gdLst/>
              <a:ahLst/>
              <a:cxnLst>
                <a:cxn ang="0">
                  <a:pos x="16796" y="2882"/>
                </a:cxn>
                <a:cxn ang="0">
                  <a:pos x="16796" y="16796"/>
                </a:cxn>
                <a:cxn ang="0">
                  <a:pos x="2882" y="16796"/>
                </a:cxn>
                <a:cxn ang="0">
                  <a:pos x="2882" y="2882"/>
                </a:cxn>
                <a:cxn ang="0">
                  <a:pos x="16796" y="2882"/>
                </a:cxn>
                <a:cxn ang="0">
                  <a:pos x="16796" y="2882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7" name="AutoShape 10"/>
            <p:cNvSpPr>
              <a:spLocks/>
            </p:cNvSpPr>
            <p:nvPr/>
          </p:nvSpPr>
          <p:spPr bwMode="auto">
            <a:xfrm>
              <a:off x="0" y="482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8" name="AutoShape 11"/>
            <p:cNvSpPr>
              <a:spLocks/>
            </p:cNvSpPr>
            <p:nvPr/>
          </p:nvSpPr>
          <p:spPr bwMode="auto">
            <a:xfrm>
              <a:off x="0" y="727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9" name="AutoShape 12"/>
            <p:cNvSpPr>
              <a:spLocks/>
            </p:cNvSpPr>
            <p:nvPr/>
          </p:nvSpPr>
          <p:spPr bwMode="auto">
            <a:xfrm>
              <a:off x="0" y="978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0" name="AutoShape 13"/>
            <p:cNvSpPr>
              <a:spLocks/>
            </p:cNvSpPr>
            <p:nvPr/>
          </p:nvSpPr>
          <p:spPr bwMode="auto">
            <a:xfrm>
              <a:off x="0" y="1230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1" name="AutoShape 14"/>
            <p:cNvSpPr>
              <a:spLocks/>
            </p:cNvSpPr>
            <p:nvPr/>
          </p:nvSpPr>
          <p:spPr bwMode="auto">
            <a:xfrm>
              <a:off x="0" y="1469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2" name="AutoShape 15"/>
            <p:cNvSpPr>
              <a:spLocks/>
            </p:cNvSpPr>
            <p:nvPr/>
          </p:nvSpPr>
          <p:spPr bwMode="auto">
            <a:xfrm>
              <a:off x="0" y="1714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3" name="AutoShape 16"/>
            <p:cNvSpPr>
              <a:spLocks/>
            </p:cNvSpPr>
            <p:nvPr/>
          </p:nvSpPr>
          <p:spPr bwMode="auto">
            <a:xfrm>
              <a:off x="0" y="1966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4" name="AutoShape 17"/>
            <p:cNvSpPr>
              <a:spLocks/>
            </p:cNvSpPr>
            <p:nvPr/>
          </p:nvSpPr>
          <p:spPr bwMode="auto">
            <a:xfrm>
              <a:off x="0" y="2219"/>
              <a:ext cx="1255" cy="363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5" name="AutoShape 18"/>
            <p:cNvSpPr>
              <a:spLocks/>
            </p:cNvSpPr>
            <p:nvPr/>
          </p:nvSpPr>
          <p:spPr bwMode="auto">
            <a:xfrm>
              <a:off x="0" y="2470"/>
              <a:ext cx="1255" cy="364"/>
            </a:xfrm>
            <a:custGeom>
              <a:avLst/>
              <a:gdLst/>
              <a:ahLst/>
              <a:cxnLst>
                <a:cxn ang="0">
                  <a:pos x="21517" y="0"/>
                </a:cxn>
                <a:cxn ang="0">
                  <a:pos x="18395" y="6326"/>
                </a:cxn>
                <a:cxn ang="0">
                  <a:pos x="3182" y="6326"/>
                </a:cxn>
                <a:cxn ang="0">
                  <a:pos x="71" y="150"/>
                </a:cxn>
                <a:cxn ang="0">
                  <a:pos x="0" y="93"/>
                </a:cxn>
                <a:cxn ang="0">
                  <a:pos x="0" y="8040"/>
                </a:cxn>
                <a:cxn ang="0">
                  <a:pos x="0" y="8234"/>
                </a:cxn>
                <a:cxn ang="0">
                  <a:pos x="7" y="8234"/>
                </a:cxn>
                <a:cxn ang="0">
                  <a:pos x="19" y="8331"/>
                </a:cxn>
                <a:cxn ang="0">
                  <a:pos x="3167" y="16905"/>
                </a:cxn>
                <a:cxn ang="0">
                  <a:pos x="18381" y="16905"/>
                </a:cxn>
                <a:cxn ang="0">
                  <a:pos x="21517" y="8058"/>
                </a:cxn>
                <a:cxn ang="0">
                  <a:pos x="21517" y="8040"/>
                </a:cxn>
                <a:cxn ang="0">
                  <a:pos x="21517" y="0"/>
                </a:cxn>
                <a:cxn ang="0">
                  <a:pos x="21517" y="0"/>
                </a:cxn>
              </a:cxnLst>
              <a:rect l="0" t="0" r="r" b="b"/>
              <a:pathLst>
                <a:path w="21521" h="20426">
                  <a:moveTo>
                    <a:pt x="21517" y="0"/>
                  </a:moveTo>
                  <a:cubicBezTo>
                    <a:pt x="21340" y="2305"/>
                    <a:pt x="20302" y="4564"/>
                    <a:pt x="18395" y="6326"/>
                  </a:cubicBezTo>
                  <a:cubicBezTo>
                    <a:pt x="14194" y="10209"/>
                    <a:pt x="7383" y="10209"/>
                    <a:pt x="3182" y="6326"/>
                  </a:cubicBezTo>
                  <a:cubicBezTo>
                    <a:pt x="1317" y="4602"/>
                    <a:pt x="280" y="2402"/>
                    <a:pt x="71" y="150"/>
                  </a:cubicBezTo>
                  <a:cubicBezTo>
                    <a:pt x="49" y="130"/>
                    <a:pt x="22" y="112"/>
                    <a:pt x="0" y="93"/>
                  </a:cubicBezTo>
                  <a:lnTo>
                    <a:pt x="0" y="8040"/>
                  </a:lnTo>
                  <a:lnTo>
                    <a:pt x="0" y="8234"/>
                  </a:lnTo>
                  <a:lnTo>
                    <a:pt x="7" y="8234"/>
                  </a:lnTo>
                  <a:cubicBezTo>
                    <a:pt x="8" y="8266"/>
                    <a:pt x="17" y="8299"/>
                    <a:pt x="19" y="8331"/>
                  </a:cubicBezTo>
                  <a:cubicBezTo>
                    <a:pt x="0" y="11435"/>
                    <a:pt x="1048" y="14537"/>
                    <a:pt x="3167" y="16905"/>
                  </a:cubicBezTo>
                  <a:cubicBezTo>
                    <a:pt x="7368" y="21600"/>
                    <a:pt x="14179" y="21600"/>
                    <a:pt x="18381" y="16905"/>
                  </a:cubicBezTo>
                  <a:cubicBezTo>
                    <a:pt x="20562" y="14468"/>
                    <a:pt x="21600" y="11251"/>
                    <a:pt x="21517" y="8058"/>
                  </a:cubicBezTo>
                  <a:cubicBezTo>
                    <a:pt x="21517" y="8053"/>
                    <a:pt x="21517" y="8045"/>
                    <a:pt x="21517" y="8040"/>
                  </a:cubicBezTo>
                  <a:lnTo>
                    <a:pt x="21517" y="0"/>
                  </a:lnTo>
                  <a:close/>
                  <a:moveTo>
                    <a:pt x="21517" y="0"/>
                  </a:moveTo>
                </a:path>
              </a:pathLst>
            </a:custGeom>
            <a:grp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49" name="Прямая соединительная линия 48"/>
          <p:cNvCxnSpPr/>
          <p:nvPr/>
        </p:nvCxnSpPr>
        <p:spPr>
          <a:xfrm>
            <a:off x="2123728" y="3717032"/>
            <a:ext cx="0" cy="720080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971600" y="2852936"/>
            <a:ext cx="0" cy="1008112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H="1">
            <a:off x="868510" y="3933713"/>
            <a:ext cx="7231882" cy="726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323528" y="342718"/>
            <a:ext cx="8280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666666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Основные принципы и подходы к формированию расходов районного бюджета на 2025 год </a:t>
            </a:r>
            <a:endParaRPr lang="ru-RU" sz="2200" b="1" dirty="0">
              <a:solidFill>
                <a:srgbClr val="666666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732240" y="4293096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10,0</a:t>
            </a:r>
            <a:endParaRPr lang="ru-RU" sz="1400" dirty="0">
              <a:solidFill>
                <a:schemeClr val="bg1"/>
              </a:solidFill>
            </a:endParaRPr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>
            <a:off x="2123728" y="2852936"/>
            <a:ext cx="0" cy="720080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55">
            <a:extLst>
              <a:ext uri="{FF2B5EF4-FFF2-40B4-BE49-F238E27FC236}">
                <a16:creationId xmlns="" xmlns:a16="http://schemas.microsoft.com/office/drawing/2014/main" id="{D3D017D1-9B42-4963-8502-47952533B93E}"/>
              </a:ext>
            </a:extLst>
          </p:cNvPr>
          <p:cNvCxnSpPr/>
          <p:nvPr/>
        </p:nvCxnSpPr>
        <p:spPr>
          <a:xfrm>
            <a:off x="400451" y="1196752"/>
            <a:ext cx="3188362" cy="0"/>
          </a:xfrm>
          <a:prstGeom prst="line">
            <a:avLst/>
          </a:prstGeom>
          <a:ln>
            <a:solidFill>
              <a:srgbClr val="58585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4" name="Рисунок 123" descr="Лини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653325"/>
            <a:ext cx="9144000" cy="204675"/>
          </a:xfrm>
          <a:prstGeom prst="rect">
            <a:avLst/>
          </a:prstGeom>
        </p:spPr>
      </p:pic>
      <p:cxnSp>
        <p:nvCxnSpPr>
          <p:cNvPr id="133" name="Прямая соединительная линия 132"/>
          <p:cNvCxnSpPr/>
          <p:nvPr/>
        </p:nvCxnSpPr>
        <p:spPr>
          <a:xfrm>
            <a:off x="5004048" y="2409657"/>
            <a:ext cx="0" cy="1008112"/>
          </a:xfrm>
          <a:prstGeom prst="line">
            <a:avLst/>
          </a:prstGeom>
          <a:ln w="95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Скругленная прямоугольная выноска 146"/>
          <p:cNvSpPr/>
          <p:nvPr/>
        </p:nvSpPr>
        <p:spPr>
          <a:xfrm>
            <a:off x="1763688" y="3894773"/>
            <a:ext cx="1187205" cy="2089854"/>
          </a:xfrm>
          <a:prstGeom prst="wedgeRoundRectCallout">
            <a:avLst>
              <a:gd name="adj1" fmla="val 27804"/>
              <a:gd name="adj2" fmla="val -100924"/>
              <a:gd name="adj3" fmla="val 16667"/>
            </a:avLst>
          </a:prstGeom>
          <a:solidFill>
            <a:schemeClr val="bg2">
              <a:lumMod val="50000"/>
              <a:alpha val="61000"/>
            </a:schemeClr>
          </a:solidFill>
          <a:ln>
            <a:solidFill>
              <a:schemeClr val="bg2">
                <a:lumMod val="50000"/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  <a:cs typeface="Times New Roman" pitchFamily="18" charset="0"/>
              </a:rPr>
              <a:t>Всем работникам бюджетной сферы специальная краевая выплата  </a:t>
            </a: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  <a:cs typeface="Times New Roman" pitchFamily="18" charset="0"/>
              </a:rPr>
              <a:t>+3 200,0*1,8  </a:t>
            </a: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  <a:cs typeface="Times New Roman" pitchFamily="18" charset="0"/>
              </a:rPr>
              <a:t>с 01.01.2025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48" name="Скругленная прямоугольная выноска 147"/>
          <p:cNvSpPr/>
          <p:nvPr/>
        </p:nvSpPr>
        <p:spPr>
          <a:xfrm>
            <a:off x="4630147" y="4326822"/>
            <a:ext cx="1224136" cy="1368152"/>
          </a:xfrm>
          <a:prstGeom prst="wedgeRoundRectCallout">
            <a:avLst>
              <a:gd name="adj1" fmla="val 6823"/>
              <a:gd name="adj2" fmla="val -197960"/>
              <a:gd name="adj3" fmla="val 16667"/>
            </a:avLst>
          </a:prstGeom>
          <a:solidFill>
            <a:schemeClr val="bg2">
              <a:lumMod val="50000"/>
              <a:alpha val="61000"/>
            </a:schemeClr>
          </a:solidFill>
          <a:ln>
            <a:solidFill>
              <a:schemeClr val="bg2">
                <a:lumMod val="50000"/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400" b="1" i="1" dirty="0" smtClean="0">
                <a:solidFill>
                  <a:schemeClr val="bg1"/>
                </a:solidFill>
              </a:rPr>
              <a:t>повышение уровня региональной выплаты с 01.01.2025 = 40 392 руб.</a:t>
            </a:r>
            <a:endParaRPr lang="ru-RU" sz="1400" b="1" i="1" dirty="0">
              <a:solidFill>
                <a:schemeClr val="bg1"/>
              </a:solidFill>
            </a:endParaRPr>
          </a:p>
        </p:txBody>
      </p:sp>
      <p:sp>
        <p:nvSpPr>
          <p:cNvPr id="149" name="Скругленная прямоугольная выноска 148"/>
          <p:cNvSpPr/>
          <p:nvPr/>
        </p:nvSpPr>
        <p:spPr>
          <a:xfrm>
            <a:off x="7415108" y="3980033"/>
            <a:ext cx="1330202" cy="1714941"/>
          </a:xfrm>
          <a:prstGeom prst="wedgeRoundRectCallout">
            <a:avLst>
              <a:gd name="adj1" fmla="val -20469"/>
              <a:gd name="adj2" fmla="val -119551"/>
              <a:gd name="adj3" fmla="val 16667"/>
            </a:avLst>
          </a:prstGeom>
          <a:solidFill>
            <a:schemeClr val="bg2">
              <a:lumMod val="50000"/>
              <a:alpha val="61000"/>
            </a:schemeClr>
          </a:solidFill>
          <a:ln>
            <a:solidFill>
              <a:schemeClr val="bg2">
                <a:lumMod val="50000"/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индексация расходов на коммунальные услуги на 7,4%</a:t>
            </a:r>
            <a:endParaRPr lang="ru-RU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0" name="Скругленная прямоугольная выноска 149"/>
          <p:cNvSpPr/>
          <p:nvPr/>
        </p:nvSpPr>
        <p:spPr>
          <a:xfrm>
            <a:off x="6012160" y="3989127"/>
            <a:ext cx="1224136" cy="1210884"/>
          </a:xfrm>
          <a:prstGeom prst="wedgeRoundRectCallout">
            <a:avLst>
              <a:gd name="adj1" fmla="val -464"/>
              <a:gd name="adj2" fmla="val -121453"/>
              <a:gd name="adj3" fmla="val 16667"/>
            </a:avLst>
          </a:prstGeom>
          <a:solidFill>
            <a:schemeClr val="bg2">
              <a:lumMod val="50000"/>
              <a:alpha val="61000"/>
            </a:schemeClr>
          </a:solidFill>
          <a:ln>
            <a:solidFill>
              <a:schemeClr val="bg2">
                <a:lumMod val="50000"/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ru-RU" sz="1400" b="1" i="1" dirty="0" smtClean="0">
                <a:solidFill>
                  <a:schemeClr val="bg1"/>
                </a:solidFill>
              </a:rPr>
              <a:t>сохранение текущих расходов</a:t>
            </a:r>
            <a:r>
              <a:rPr lang="ru-RU" sz="1400" b="1" i="1" dirty="0" smtClean="0">
                <a:solidFill>
                  <a:schemeClr val="bg1"/>
                </a:solidFill>
              </a:rPr>
              <a:t> на уровне 2024 г</a:t>
            </a:r>
            <a:endParaRPr lang="ru-RU" sz="1400" i="1" dirty="0">
              <a:solidFill>
                <a:schemeClr val="bg1"/>
              </a:solidFill>
            </a:endParaRPr>
          </a:p>
        </p:txBody>
      </p:sp>
      <p:sp>
        <p:nvSpPr>
          <p:cNvPr id="151" name="Скругленная прямоугольная выноска 150"/>
          <p:cNvSpPr/>
          <p:nvPr/>
        </p:nvSpPr>
        <p:spPr>
          <a:xfrm>
            <a:off x="3188307" y="3922391"/>
            <a:ext cx="1296144" cy="1344356"/>
          </a:xfrm>
          <a:prstGeom prst="wedgeRoundRectCallout">
            <a:avLst>
              <a:gd name="adj1" fmla="val 10295"/>
              <a:gd name="adj2" fmla="val -126223"/>
              <a:gd name="adj3" fmla="val 16667"/>
            </a:avLst>
          </a:prstGeom>
          <a:solidFill>
            <a:schemeClr val="bg2">
              <a:lumMod val="50000"/>
              <a:alpha val="61000"/>
            </a:schemeClr>
          </a:solidFill>
          <a:ln>
            <a:solidFill>
              <a:schemeClr val="bg2">
                <a:lumMod val="50000"/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  <a:cs typeface="Times New Roman" pitchFamily="18" charset="0"/>
              </a:rPr>
              <a:t>выполнение действующих публичных нормативных обязательств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52" name="Скругленная прямоугольная выноска 151"/>
          <p:cNvSpPr/>
          <p:nvPr/>
        </p:nvSpPr>
        <p:spPr>
          <a:xfrm>
            <a:off x="251520" y="4221088"/>
            <a:ext cx="1224136" cy="1368152"/>
          </a:xfrm>
          <a:prstGeom prst="wedgeRoundRectCallout">
            <a:avLst>
              <a:gd name="adj1" fmla="val 38836"/>
              <a:gd name="adj2" fmla="val -147038"/>
              <a:gd name="adj3" fmla="val 16667"/>
            </a:avLst>
          </a:prstGeom>
          <a:solidFill>
            <a:schemeClr val="bg2">
              <a:lumMod val="50000"/>
              <a:alpha val="61000"/>
            </a:schemeClr>
          </a:solidFill>
          <a:ln>
            <a:solidFill>
              <a:schemeClr val="bg2">
                <a:lumMod val="50000"/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400" b="1" dirty="0"/>
              <a:t>индексации </a:t>
            </a:r>
            <a:r>
              <a:rPr lang="ru-RU" sz="1400" b="1" dirty="0" smtClean="0"/>
              <a:t>расходов для </a:t>
            </a:r>
            <a:r>
              <a:rPr lang="ru-RU" sz="1400" b="1" dirty="0"/>
              <a:t>организации питания </a:t>
            </a:r>
            <a:endParaRPr lang="ru-RU" sz="1400" b="1" dirty="0" smtClean="0"/>
          </a:p>
          <a:p>
            <a:pPr lvl="0" algn="ctr" defTabSz="711200">
              <a:spcBef>
                <a:spcPct val="0"/>
              </a:spcBef>
            </a:pPr>
            <a:r>
              <a:rPr lang="ru-RU" sz="1400" b="1" dirty="0" smtClean="0"/>
              <a:t>на </a:t>
            </a:r>
            <a:r>
              <a:rPr lang="ru-RU" sz="1400" b="1" dirty="0"/>
              <a:t>5</a:t>
            </a:r>
            <a:r>
              <a:rPr lang="ru-RU" sz="1400" b="1" dirty="0" smtClean="0"/>
              <a:t>%</a:t>
            </a:r>
            <a:endParaRPr lang="ru-RU" sz="1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87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251520" y="313492"/>
            <a:ext cx="5926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686868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Программный бюджет = 96,</a:t>
            </a:r>
            <a:r>
              <a:rPr lang="en-US" sz="2800" b="1" dirty="0" smtClean="0">
                <a:solidFill>
                  <a:srgbClr val="686868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5</a:t>
            </a:r>
            <a:r>
              <a:rPr lang="ru-RU" sz="2800" b="1" dirty="0" smtClean="0">
                <a:solidFill>
                  <a:srgbClr val="686868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% </a:t>
            </a:r>
            <a:endParaRPr lang="ru-RU" sz="2800" b="1" dirty="0">
              <a:solidFill>
                <a:srgbClr val="686868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cxnSp>
        <p:nvCxnSpPr>
          <p:cNvPr id="55" name="Straight Connector 55">
            <a:extLst>
              <a:ext uri="{FF2B5EF4-FFF2-40B4-BE49-F238E27FC236}">
                <a16:creationId xmlns="" xmlns:a16="http://schemas.microsoft.com/office/drawing/2014/main" id="{D3D017D1-9B42-4963-8502-47952533B93E}"/>
              </a:ext>
            </a:extLst>
          </p:cNvPr>
          <p:cNvCxnSpPr/>
          <p:nvPr/>
        </p:nvCxnSpPr>
        <p:spPr>
          <a:xfrm>
            <a:off x="323528" y="836712"/>
            <a:ext cx="318836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6" name="Рисунок 75" descr="Лини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653325"/>
            <a:ext cx="9144000" cy="204675"/>
          </a:xfrm>
          <a:prstGeom prst="rect">
            <a:avLst/>
          </a:prstGeom>
        </p:spPr>
      </p:pic>
      <p:sp>
        <p:nvSpPr>
          <p:cNvPr id="42" name="Левая фигурная скобка 41"/>
          <p:cNvSpPr/>
          <p:nvPr/>
        </p:nvSpPr>
        <p:spPr>
          <a:xfrm>
            <a:off x="470915" y="1165114"/>
            <a:ext cx="469236" cy="4978485"/>
          </a:xfrm>
          <a:prstGeom prst="leftBrace">
            <a:avLst>
              <a:gd name="adj1" fmla="val 42954"/>
              <a:gd name="adj2" fmla="val 50232"/>
            </a:avLst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4" name="Выноска со стрелкой влево 43"/>
          <p:cNvSpPr/>
          <p:nvPr/>
        </p:nvSpPr>
        <p:spPr>
          <a:xfrm>
            <a:off x="1998411" y="4186066"/>
            <a:ext cx="2654889" cy="914400"/>
          </a:xfrm>
          <a:prstGeom prst="leftArrowCallout">
            <a:avLst>
              <a:gd name="adj1" fmla="val 56250"/>
              <a:gd name="adj2" fmla="val 47917"/>
              <a:gd name="adj3" fmla="val 25000"/>
              <a:gd name="adj4" fmla="val 78610"/>
            </a:avLst>
          </a:prstGeom>
          <a:solidFill>
            <a:schemeClr val="accent6">
              <a:lumMod val="20000"/>
              <a:lumOff val="80000"/>
              <a:alpha val="39000"/>
            </a:schemeClr>
          </a:solidFill>
          <a:ln>
            <a:solidFill>
              <a:schemeClr val="accent6">
                <a:lumMod val="40000"/>
                <a:lumOff val="6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>
                <a:solidFill>
                  <a:srgbClr val="700000"/>
                </a:solidFill>
              </a:rPr>
              <a:t>Улучшение качества </a:t>
            </a:r>
            <a:r>
              <a:rPr lang="ru-RU" sz="1600" dirty="0" smtClean="0">
                <a:solidFill>
                  <a:srgbClr val="700000"/>
                </a:solidFill>
              </a:rPr>
              <a:t>жизни населения </a:t>
            </a:r>
            <a:r>
              <a:rPr lang="ru-RU" sz="1600" dirty="0">
                <a:solidFill>
                  <a:srgbClr val="700000"/>
                </a:solidFill>
              </a:rPr>
              <a:t>в Енисейском районе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024086" y="4473989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5000"/>
                </a:solidFill>
              </a:rPr>
              <a:t>1</a:t>
            </a:r>
            <a:r>
              <a:rPr lang="en-US" sz="1600" b="1" dirty="0" smtClean="0">
                <a:solidFill>
                  <a:srgbClr val="005000"/>
                </a:solidFill>
              </a:rPr>
              <a:t>4</a:t>
            </a:r>
            <a:r>
              <a:rPr lang="ru-RU" sz="1600" b="1" dirty="0" smtClean="0">
                <a:solidFill>
                  <a:srgbClr val="005000"/>
                </a:solidFill>
              </a:rPr>
              <a:t>,</a:t>
            </a:r>
            <a:r>
              <a:rPr lang="en-US" sz="1600" b="1" dirty="0" smtClean="0">
                <a:solidFill>
                  <a:srgbClr val="005000"/>
                </a:solidFill>
              </a:rPr>
              <a:t>2</a:t>
            </a:r>
            <a:r>
              <a:rPr lang="ru-RU" sz="1600" b="1" dirty="0" smtClean="0">
                <a:solidFill>
                  <a:srgbClr val="005000"/>
                </a:solidFill>
              </a:rPr>
              <a:t> %</a:t>
            </a:r>
            <a:endParaRPr lang="ru-RU" sz="1600" b="1" dirty="0">
              <a:solidFill>
                <a:srgbClr val="005000"/>
              </a:solidFill>
            </a:endParaRPr>
          </a:p>
        </p:txBody>
      </p:sp>
      <p:sp>
        <p:nvSpPr>
          <p:cNvPr id="46" name="Выноска со стрелкой влево 45"/>
          <p:cNvSpPr/>
          <p:nvPr/>
        </p:nvSpPr>
        <p:spPr>
          <a:xfrm>
            <a:off x="1998215" y="1124744"/>
            <a:ext cx="2654889" cy="914400"/>
          </a:xfrm>
          <a:prstGeom prst="leftArrowCallout">
            <a:avLst>
              <a:gd name="adj1" fmla="val 56250"/>
              <a:gd name="adj2" fmla="val 47917"/>
              <a:gd name="adj3" fmla="val 25000"/>
              <a:gd name="adj4" fmla="val 78610"/>
            </a:avLst>
          </a:prstGeom>
          <a:solidFill>
            <a:schemeClr val="accent6">
              <a:lumMod val="20000"/>
              <a:lumOff val="80000"/>
              <a:alpha val="39000"/>
            </a:schemeClr>
          </a:solidFill>
          <a:ln>
            <a:solidFill>
              <a:schemeClr val="accent6">
                <a:lumMod val="40000"/>
                <a:lumOff val="6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>
                <a:solidFill>
                  <a:srgbClr val="700000"/>
                </a:solidFill>
              </a:rPr>
              <a:t>Развитие образования Енисейского района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979712" y="1412667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5000"/>
                </a:solidFill>
              </a:rPr>
              <a:t>4</a:t>
            </a:r>
            <a:r>
              <a:rPr lang="ru-RU" sz="1600" b="1" dirty="0" smtClean="0">
                <a:solidFill>
                  <a:srgbClr val="005000"/>
                </a:solidFill>
              </a:rPr>
              <a:t>2,</a:t>
            </a:r>
            <a:r>
              <a:rPr lang="en-US" sz="1600" b="1" dirty="0" smtClean="0">
                <a:solidFill>
                  <a:srgbClr val="005000"/>
                </a:solidFill>
              </a:rPr>
              <a:t>0</a:t>
            </a:r>
            <a:r>
              <a:rPr lang="ru-RU" sz="1600" b="1" dirty="0" smtClean="0">
                <a:solidFill>
                  <a:srgbClr val="005000"/>
                </a:solidFill>
              </a:rPr>
              <a:t> %</a:t>
            </a:r>
            <a:endParaRPr lang="ru-RU" sz="1600" b="1" dirty="0">
              <a:solidFill>
                <a:srgbClr val="005000"/>
              </a:solidFill>
            </a:endParaRPr>
          </a:p>
        </p:txBody>
      </p:sp>
      <p:sp>
        <p:nvSpPr>
          <p:cNvPr id="48" name="Выноска со стрелкой влево 47"/>
          <p:cNvSpPr/>
          <p:nvPr/>
        </p:nvSpPr>
        <p:spPr>
          <a:xfrm>
            <a:off x="1989004" y="2146812"/>
            <a:ext cx="2654889" cy="914400"/>
          </a:xfrm>
          <a:prstGeom prst="leftArrowCallout">
            <a:avLst>
              <a:gd name="adj1" fmla="val 56250"/>
              <a:gd name="adj2" fmla="val 47917"/>
              <a:gd name="adj3" fmla="val 25000"/>
              <a:gd name="adj4" fmla="val 78610"/>
            </a:avLst>
          </a:prstGeom>
          <a:solidFill>
            <a:schemeClr val="accent6">
              <a:lumMod val="20000"/>
              <a:lumOff val="80000"/>
              <a:alpha val="39000"/>
            </a:schemeClr>
          </a:solidFill>
          <a:ln>
            <a:solidFill>
              <a:schemeClr val="accent6">
                <a:lumMod val="40000"/>
                <a:lumOff val="6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00"/>
              </a:lnSpc>
            </a:pPr>
            <a:r>
              <a:rPr lang="ru-RU" sz="1400" dirty="0">
                <a:solidFill>
                  <a:srgbClr val="700000"/>
                </a:solidFill>
              </a:rPr>
              <a:t>Развитие физической культуры, спорта, туризма и реализация молодёжной политики в Енисейском районе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24086" y="2434735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5000"/>
                </a:solidFill>
              </a:rPr>
              <a:t>3</a:t>
            </a:r>
            <a:r>
              <a:rPr lang="ru-RU" sz="1600" b="1" dirty="0" smtClean="0">
                <a:solidFill>
                  <a:srgbClr val="005000"/>
                </a:solidFill>
              </a:rPr>
              <a:t>,</a:t>
            </a:r>
            <a:r>
              <a:rPr lang="en-US" sz="1600" b="1" dirty="0" smtClean="0">
                <a:solidFill>
                  <a:srgbClr val="005000"/>
                </a:solidFill>
              </a:rPr>
              <a:t>2</a:t>
            </a:r>
            <a:r>
              <a:rPr lang="ru-RU" sz="1600" b="1" dirty="0" smtClean="0">
                <a:solidFill>
                  <a:srgbClr val="005000"/>
                </a:solidFill>
              </a:rPr>
              <a:t> %</a:t>
            </a:r>
            <a:endParaRPr lang="ru-RU" sz="1600" b="1" dirty="0">
              <a:solidFill>
                <a:srgbClr val="005000"/>
              </a:solidFill>
            </a:endParaRPr>
          </a:p>
        </p:txBody>
      </p:sp>
      <p:sp>
        <p:nvSpPr>
          <p:cNvPr id="50" name="Выноска со стрелкой влево 49"/>
          <p:cNvSpPr/>
          <p:nvPr/>
        </p:nvSpPr>
        <p:spPr>
          <a:xfrm>
            <a:off x="1998411" y="3162672"/>
            <a:ext cx="2654889" cy="914400"/>
          </a:xfrm>
          <a:prstGeom prst="leftArrowCallout">
            <a:avLst>
              <a:gd name="adj1" fmla="val 56250"/>
              <a:gd name="adj2" fmla="val 47917"/>
              <a:gd name="adj3" fmla="val 25000"/>
              <a:gd name="adj4" fmla="val 78610"/>
            </a:avLst>
          </a:prstGeom>
          <a:solidFill>
            <a:schemeClr val="accent6">
              <a:lumMod val="20000"/>
              <a:lumOff val="80000"/>
              <a:alpha val="39000"/>
            </a:schemeClr>
          </a:solidFill>
          <a:ln>
            <a:solidFill>
              <a:schemeClr val="accent6">
                <a:lumMod val="40000"/>
                <a:lumOff val="6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>
                <a:solidFill>
                  <a:srgbClr val="700000"/>
                </a:solidFill>
              </a:rPr>
              <a:t>Развитие культуры Енисейского района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24086" y="3450595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5000"/>
                </a:solidFill>
              </a:rPr>
              <a:t>6</a:t>
            </a:r>
            <a:r>
              <a:rPr lang="ru-RU" sz="1600" b="1" dirty="0" smtClean="0">
                <a:solidFill>
                  <a:srgbClr val="005000"/>
                </a:solidFill>
              </a:rPr>
              <a:t>,</a:t>
            </a:r>
            <a:r>
              <a:rPr lang="en-US" sz="1600" b="1" dirty="0" smtClean="0">
                <a:solidFill>
                  <a:srgbClr val="005000"/>
                </a:solidFill>
              </a:rPr>
              <a:t>3</a:t>
            </a:r>
            <a:r>
              <a:rPr lang="ru-RU" sz="1600" b="1" dirty="0" smtClean="0">
                <a:solidFill>
                  <a:srgbClr val="005000"/>
                </a:solidFill>
              </a:rPr>
              <a:t> %</a:t>
            </a:r>
            <a:endParaRPr lang="ru-RU" sz="1600" b="1" dirty="0">
              <a:solidFill>
                <a:srgbClr val="005000"/>
              </a:solidFill>
            </a:endParaRPr>
          </a:p>
        </p:txBody>
      </p:sp>
      <p:sp>
        <p:nvSpPr>
          <p:cNvPr id="56" name="Выноска со стрелкой влево 55"/>
          <p:cNvSpPr/>
          <p:nvPr/>
        </p:nvSpPr>
        <p:spPr>
          <a:xfrm>
            <a:off x="6058780" y="1124744"/>
            <a:ext cx="2698976" cy="914400"/>
          </a:xfrm>
          <a:prstGeom prst="leftArrowCallout">
            <a:avLst>
              <a:gd name="adj1" fmla="val 56250"/>
              <a:gd name="adj2" fmla="val 47917"/>
              <a:gd name="adj3" fmla="val 25000"/>
              <a:gd name="adj4" fmla="val 78610"/>
            </a:avLst>
          </a:prstGeom>
          <a:solidFill>
            <a:schemeClr val="accent6">
              <a:lumMod val="20000"/>
              <a:lumOff val="80000"/>
              <a:alpha val="39000"/>
            </a:schemeClr>
          </a:solidFill>
          <a:ln>
            <a:solidFill>
              <a:schemeClr val="accent6">
                <a:lumMod val="40000"/>
                <a:lumOff val="6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>
                <a:solidFill>
                  <a:srgbClr val="700000"/>
                </a:solidFill>
              </a:rPr>
              <a:t>Обеспечение безопасности населения Енисейского района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56176" y="1412667"/>
            <a:ext cx="75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5000"/>
                </a:solidFill>
              </a:rPr>
              <a:t>1,</a:t>
            </a:r>
            <a:r>
              <a:rPr lang="en-US" sz="1600" b="1" dirty="0" smtClean="0">
                <a:solidFill>
                  <a:srgbClr val="005000"/>
                </a:solidFill>
              </a:rPr>
              <a:t>4</a:t>
            </a:r>
            <a:r>
              <a:rPr lang="ru-RU" sz="1600" b="1" dirty="0" smtClean="0">
                <a:solidFill>
                  <a:srgbClr val="005000"/>
                </a:solidFill>
              </a:rPr>
              <a:t> %</a:t>
            </a:r>
            <a:endParaRPr lang="ru-RU" sz="1600" b="1" dirty="0">
              <a:solidFill>
                <a:srgbClr val="005000"/>
              </a:solidFill>
            </a:endParaRPr>
          </a:p>
        </p:txBody>
      </p:sp>
      <p:sp>
        <p:nvSpPr>
          <p:cNvPr id="77" name="Выноска со стрелкой влево 76"/>
          <p:cNvSpPr/>
          <p:nvPr/>
        </p:nvSpPr>
        <p:spPr>
          <a:xfrm>
            <a:off x="6058780" y="2132856"/>
            <a:ext cx="2698976" cy="914400"/>
          </a:xfrm>
          <a:prstGeom prst="leftArrowCallout">
            <a:avLst>
              <a:gd name="adj1" fmla="val 56250"/>
              <a:gd name="adj2" fmla="val 47917"/>
              <a:gd name="adj3" fmla="val 25000"/>
              <a:gd name="adj4" fmla="val 78610"/>
            </a:avLst>
          </a:prstGeom>
          <a:solidFill>
            <a:schemeClr val="accent6">
              <a:lumMod val="20000"/>
              <a:lumOff val="80000"/>
              <a:alpha val="39000"/>
            </a:schemeClr>
          </a:solidFill>
          <a:ln>
            <a:solidFill>
              <a:schemeClr val="accent6">
                <a:lumMod val="40000"/>
                <a:lumOff val="6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00"/>
              </a:lnSpc>
            </a:pPr>
            <a:r>
              <a:rPr lang="ru-RU" sz="1400" dirty="0">
                <a:solidFill>
                  <a:srgbClr val="700000"/>
                </a:solidFill>
              </a:rPr>
              <a:t>Развитие жилищно-коммунального хозяйства, строительство и архитектура Енисейского района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093460" y="2442483"/>
            <a:ext cx="75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5000"/>
                </a:solidFill>
              </a:rPr>
              <a:t>17,</a:t>
            </a:r>
            <a:r>
              <a:rPr lang="en-US" sz="1600" b="1" dirty="0" smtClean="0">
                <a:solidFill>
                  <a:srgbClr val="005000"/>
                </a:solidFill>
              </a:rPr>
              <a:t>6</a:t>
            </a:r>
            <a:r>
              <a:rPr lang="ru-RU" sz="1600" b="1" dirty="0" smtClean="0">
                <a:solidFill>
                  <a:srgbClr val="005000"/>
                </a:solidFill>
              </a:rPr>
              <a:t>%</a:t>
            </a:r>
            <a:endParaRPr lang="ru-RU" sz="1600" b="1" dirty="0">
              <a:solidFill>
                <a:srgbClr val="005000"/>
              </a:solidFill>
            </a:endParaRPr>
          </a:p>
        </p:txBody>
      </p:sp>
      <p:sp>
        <p:nvSpPr>
          <p:cNvPr id="79" name="Выноска со стрелкой влево 78"/>
          <p:cNvSpPr/>
          <p:nvPr/>
        </p:nvSpPr>
        <p:spPr>
          <a:xfrm>
            <a:off x="6058780" y="3162672"/>
            <a:ext cx="2698976" cy="914400"/>
          </a:xfrm>
          <a:prstGeom prst="leftArrowCallout">
            <a:avLst>
              <a:gd name="adj1" fmla="val 56250"/>
              <a:gd name="adj2" fmla="val 47917"/>
              <a:gd name="adj3" fmla="val 25000"/>
              <a:gd name="adj4" fmla="val 78610"/>
            </a:avLst>
          </a:prstGeom>
          <a:solidFill>
            <a:schemeClr val="accent6">
              <a:lumMod val="20000"/>
              <a:lumOff val="80000"/>
              <a:alpha val="39000"/>
            </a:schemeClr>
          </a:solidFill>
          <a:ln>
            <a:solidFill>
              <a:schemeClr val="accent6">
                <a:lumMod val="40000"/>
                <a:lumOff val="6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>
                <a:solidFill>
                  <a:srgbClr val="700000"/>
                </a:solidFill>
              </a:rPr>
              <a:t>Управление муниципальными финансами Енисейского района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146688" y="3450595"/>
            <a:ext cx="801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5000"/>
                </a:solidFill>
              </a:rPr>
              <a:t>9,</a:t>
            </a:r>
            <a:r>
              <a:rPr lang="en-US" sz="1600" b="1" dirty="0" smtClean="0">
                <a:solidFill>
                  <a:srgbClr val="005000"/>
                </a:solidFill>
              </a:rPr>
              <a:t>1</a:t>
            </a:r>
            <a:r>
              <a:rPr lang="ru-RU" sz="1600" b="1" dirty="0" smtClean="0">
                <a:solidFill>
                  <a:srgbClr val="005000"/>
                </a:solidFill>
              </a:rPr>
              <a:t> %</a:t>
            </a:r>
            <a:endParaRPr lang="ru-RU" sz="1600" b="1" dirty="0">
              <a:solidFill>
                <a:srgbClr val="005000"/>
              </a:solidFill>
            </a:endParaRPr>
          </a:p>
        </p:txBody>
      </p:sp>
      <p:sp>
        <p:nvSpPr>
          <p:cNvPr id="81" name="Выноска со стрелкой влево 80"/>
          <p:cNvSpPr/>
          <p:nvPr/>
        </p:nvSpPr>
        <p:spPr>
          <a:xfrm>
            <a:off x="6058780" y="4170784"/>
            <a:ext cx="2698976" cy="914400"/>
          </a:xfrm>
          <a:prstGeom prst="leftArrowCallout">
            <a:avLst>
              <a:gd name="adj1" fmla="val 56250"/>
              <a:gd name="adj2" fmla="val 47917"/>
              <a:gd name="adj3" fmla="val 25000"/>
              <a:gd name="adj4" fmla="val 78610"/>
            </a:avLst>
          </a:prstGeom>
          <a:solidFill>
            <a:schemeClr val="accent6">
              <a:lumMod val="20000"/>
              <a:lumOff val="80000"/>
              <a:alpha val="39000"/>
            </a:schemeClr>
          </a:solidFill>
          <a:ln>
            <a:solidFill>
              <a:schemeClr val="accent6">
                <a:lumMod val="40000"/>
                <a:lumOff val="6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400" dirty="0">
                <a:solidFill>
                  <a:srgbClr val="700000"/>
                </a:solidFill>
              </a:rPr>
              <a:t>Экономическое развитие и инвестиционная политика Енисейского района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127644" y="4458707"/>
            <a:ext cx="75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5000"/>
                </a:solidFill>
              </a:rPr>
              <a:t>1,</a:t>
            </a:r>
            <a:r>
              <a:rPr lang="en-US" sz="1600" b="1" dirty="0" smtClean="0">
                <a:solidFill>
                  <a:srgbClr val="005000"/>
                </a:solidFill>
              </a:rPr>
              <a:t>4</a:t>
            </a:r>
            <a:r>
              <a:rPr lang="ru-RU" sz="1600" b="1" dirty="0" smtClean="0">
                <a:solidFill>
                  <a:srgbClr val="005000"/>
                </a:solidFill>
              </a:rPr>
              <a:t> %</a:t>
            </a:r>
            <a:endParaRPr lang="ru-RU" sz="1600" b="1" dirty="0">
              <a:solidFill>
                <a:srgbClr val="005000"/>
              </a:solidFill>
            </a:endParaRPr>
          </a:p>
        </p:txBody>
      </p:sp>
      <p:sp>
        <p:nvSpPr>
          <p:cNvPr id="84" name="Выноска со стрелкой влево 83"/>
          <p:cNvSpPr/>
          <p:nvPr/>
        </p:nvSpPr>
        <p:spPr>
          <a:xfrm>
            <a:off x="1954324" y="5229200"/>
            <a:ext cx="2698976" cy="914400"/>
          </a:xfrm>
          <a:prstGeom prst="leftArrowCallout">
            <a:avLst>
              <a:gd name="adj1" fmla="val 56250"/>
              <a:gd name="adj2" fmla="val 47917"/>
              <a:gd name="adj3" fmla="val 25000"/>
              <a:gd name="adj4" fmla="val 78610"/>
            </a:avLst>
          </a:prstGeom>
          <a:solidFill>
            <a:schemeClr val="accent6">
              <a:lumMod val="20000"/>
              <a:lumOff val="80000"/>
              <a:alpha val="39000"/>
            </a:schemeClr>
          </a:solidFill>
          <a:ln>
            <a:solidFill>
              <a:schemeClr val="accent6">
                <a:lumMod val="40000"/>
                <a:lumOff val="6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sz="1600" dirty="0">
                <a:solidFill>
                  <a:srgbClr val="700000"/>
                </a:solidFill>
              </a:rPr>
              <a:t>Обеспечение жильем молодых семей в Енисейском районе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979712" y="5517123"/>
            <a:ext cx="75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5000"/>
                </a:solidFill>
              </a:rPr>
              <a:t>0,1 %</a:t>
            </a:r>
            <a:endParaRPr lang="ru-RU" sz="1600" b="1" dirty="0">
              <a:solidFill>
                <a:srgbClr val="005000"/>
              </a:solidFill>
            </a:endParaRPr>
          </a:p>
        </p:txBody>
      </p:sp>
      <p:sp>
        <p:nvSpPr>
          <p:cNvPr id="86" name="Скругленная прямоугольная выноска 85"/>
          <p:cNvSpPr/>
          <p:nvPr/>
        </p:nvSpPr>
        <p:spPr>
          <a:xfrm rot="16200000">
            <a:off x="-152177" y="2380343"/>
            <a:ext cx="1114012" cy="291135"/>
          </a:xfrm>
          <a:prstGeom prst="wedgeRoundRectCallout">
            <a:avLst>
              <a:gd name="adj1" fmla="val -102763"/>
              <a:gd name="adj2" fmla="val 51113"/>
              <a:gd name="adj3" fmla="val 16667"/>
            </a:avLst>
          </a:prstGeom>
          <a:solidFill>
            <a:schemeClr val="accent6">
              <a:lumMod val="20000"/>
              <a:lumOff val="80000"/>
              <a:alpha val="46000"/>
            </a:schemeClr>
          </a:solidFill>
          <a:ln>
            <a:solidFill>
              <a:schemeClr val="accent2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200" b="1" dirty="0" smtClean="0">
                <a:solidFill>
                  <a:srgbClr val="686868"/>
                </a:solidFill>
              </a:rPr>
              <a:t>СОЦ.СФЕРА</a:t>
            </a:r>
            <a:endParaRPr lang="ru-RU" sz="1200" b="1" dirty="0">
              <a:solidFill>
                <a:srgbClr val="686868"/>
              </a:solidFill>
            </a:endParaRPr>
          </a:p>
        </p:txBody>
      </p:sp>
      <p:sp>
        <p:nvSpPr>
          <p:cNvPr id="88" name="Выноска со стрелкой влево 87"/>
          <p:cNvSpPr/>
          <p:nvPr/>
        </p:nvSpPr>
        <p:spPr>
          <a:xfrm>
            <a:off x="6058780" y="5178896"/>
            <a:ext cx="2770984" cy="914400"/>
          </a:xfrm>
          <a:prstGeom prst="leftArrowCallout">
            <a:avLst>
              <a:gd name="adj1" fmla="val 56250"/>
              <a:gd name="adj2" fmla="val 47917"/>
              <a:gd name="adj3" fmla="val 25000"/>
              <a:gd name="adj4" fmla="val 78610"/>
            </a:avLst>
          </a:prstGeom>
          <a:solidFill>
            <a:schemeClr val="accent6">
              <a:lumMod val="20000"/>
              <a:lumOff val="80000"/>
              <a:alpha val="39000"/>
            </a:schemeClr>
          </a:solidFill>
          <a:ln>
            <a:solidFill>
              <a:schemeClr val="accent6">
                <a:lumMod val="40000"/>
                <a:lumOff val="60000"/>
                <a:alpha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pPr algn="ctr">
              <a:lnSpc>
                <a:spcPts val="1600"/>
              </a:lnSpc>
            </a:pPr>
            <a:r>
              <a:rPr lang="ru-RU" sz="1400" dirty="0" smtClean="0">
                <a:solidFill>
                  <a:srgbClr val="700000"/>
                </a:solidFill>
              </a:rPr>
              <a:t>Повышение эффективности использования муниципального имущества</a:t>
            </a:r>
            <a:endParaRPr lang="ru-RU" sz="1400" dirty="0">
              <a:solidFill>
                <a:srgbClr val="70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127644" y="5466819"/>
            <a:ext cx="75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5000"/>
                </a:solidFill>
              </a:rPr>
              <a:t>1,</a:t>
            </a:r>
            <a:r>
              <a:rPr lang="en-US" sz="1600" b="1" dirty="0" smtClean="0">
                <a:solidFill>
                  <a:srgbClr val="005000"/>
                </a:solidFill>
              </a:rPr>
              <a:t>2</a:t>
            </a:r>
            <a:r>
              <a:rPr lang="ru-RU" sz="1600" b="1" dirty="0" smtClean="0">
                <a:solidFill>
                  <a:srgbClr val="005000"/>
                </a:solidFill>
              </a:rPr>
              <a:t> %</a:t>
            </a:r>
            <a:endParaRPr lang="ru-RU" sz="1600" b="1" dirty="0">
              <a:solidFill>
                <a:srgbClr val="005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 rot="16200000">
            <a:off x="-72475" y="3320947"/>
            <a:ext cx="873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65,8 %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91" name="Рисунок 90" descr="Дом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34036" y="4204890"/>
            <a:ext cx="944579" cy="783571"/>
          </a:xfrm>
          <a:prstGeom prst="rect">
            <a:avLst/>
          </a:prstGeom>
        </p:spPr>
      </p:pic>
      <p:pic>
        <p:nvPicPr>
          <p:cNvPr id="92" name="Рисунок 91" descr="книга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6987" y="1255573"/>
            <a:ext cx="937911" cy="783571"/>
          </a:xfrm>
          <a:prstGeom prst="rect">
            <a:avLst/>
          </a:prstGeom>
        </p:spPr>
      </p:pic>
      <p:pic>
        <p:nvPicPr>
          <p:cNvPr id="93" name="Рисунок 92" descr="люди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8974" y="5338373"/>
            <a:ext cx="990738" cy="771733"/>
          </a:xfrm>
          <a:prstGeom prst="rect">
            <a:avLst/>
          </a:prstGeom>
        </p:spPr>
      </p:pic>
      <p:pic>
        <p:nvPicPr>
          <p:cNvPr id="94" name="Рисунок 93" descr="кран.png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01137" y="2070579"/>
            <a:ext cx="1039144" cy="743808"/>
          </a:xfrm>
          <a:prstGeom prst="rect">
            <a:avLst/>
          </a:prstGeom>
        </p:spPr>
      </p:pic>
      <p:pic>
        <p:nvPicPr>
          <p:cNvPr id="95" name="Рисунок 94" descr="щит.png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307762" y="1193944"/>
            <a:ext cx="671632" cy="774960"/>
          </a:xfrm>
          <a:prstGeom prst="rect">
            <a:avLst/>
          </a:prstGeom>
        </p:spPr>
      </p:pic>
      <p:pic>
        <p:nvPicPr>
          <p:cNvPr id="96" name="Рисунок 95" descr="дом с деньгами.png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234214" y="4149080"/>
            <a:ext cx="895510" cy="906171"/>
          </a:xfrm>
          <a:prstGeom prst="rect">
            <a:avLst/>
          </a:prstGeom>
        </p:spPr>
      </p:pic>
      <p:pic>
        <p:nvPicPr>
          <p:cNvPr id="97" name="Рисунок 96" descr="рука и деньги.png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71771" y="3124868"/>
            <a:ext cx="956418" cy="783571"/>
          </a:xfrm>
          <a:prstGeom prst="rect">
            <a:avLst/>
          </a:prstGeom>
        </p:spPr>
      </p:pic>
      <p:pic>
        <p:nvPicPr>
          <p:cNvPr id="98" name="Рисунок 97" descr="культура.png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90531" y="3252260"/>
            <a:ext cx="895510" cy="804192"/>
          </a:xfrm>
          <a:prstGeom prst="rect">
            <a:avLst/>
          </a:prstGeom>
        </p:spPr>
      </p:pic>
      <p:pic>
        <p:nvPicPr>
          <p:cNvPr id="99" name="Рисунок 98" descr="спорт.png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15674" y="2230224"/>
            <a:ext cx="1025638" cy="882270"/>
          </a:xfrm>
          <a:prstGeom prst="rect">
            <a:avLst/>
          </a:prstGeom>
        </p:spPr>
      </p:pic>
      <p:pic>
        <p:nvPicPr>
          <p:cNvPr id="100" name="Рисунок 99" descr="Дом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63000" y="5229200"/>
            <a:ext cx="944579" cy="783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Рисунок 74" descr="Кофейная.png"/>
          <p:cNvPicPr>
            <a:picLocks noChangeAspect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>
          <a:xfrm>
            <a:off x="6380584" y="6173688"/>
            <a:ext cx="279648" cy="279403"/>
          </a:xfrm>
          <a:prstGeom prst="rect">
            <a:avLst/>
          </a:prstGeom>
        </p:spPr>
      </p:pic>
      <p:pic>
        <p:nvPicPr>
          <p:cNvPr id="61" name="Рисунок 60" descr="Кофейная.png"/>
          <p:cNvPicPr>
            <a:picLocks noChangeAspect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>
          <a:xfrm>
            <a:off x="7308304" y="2501714"/>
            <a:ext cx="1656184" cy="495238"/>
          </a:xfrm>
          <a:prstGeom prst="rect">
            <a:avLst/>
          </a:prstGeom>
        </p:spPr>
      </p:pic>
      <p:pic>
        <p:nvPicPr>
          <p:cNvPr id="62" name="Рисунок 61" descr="Кофейная.png"/>
          <p:cNvPicPr>
            <a:picLocks noChangeAspect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>
          <a:xfrm>
            <a:off x="7308304" y="3797858"/>
            <a:ext cx="1656184" cy="495238"/>
          </a:xfrm>
          <a:prstGeom prst="rect">
            <a:avLst/>
          </a:prstGeom>
        </p:spPr>
      </p:pic>
      <p:pic>
        <p:nvPicPr>
          <p:cNvPr id="93" name="Рисунок 92" descr="Зелена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2232729"/>
            <a:ext cx="2016224" cy="476191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="" xmlns:a16="http://schemas.microsoft.com/office/drawing/2014/main" id="{D3D017D1-9B42-4963-8502-47952533B93E}"/>
              </a:ext>
            </a:extLst>
          </p:cNvPr>
          <p:cNvCxnSpPr/>
          <p:nvPr/>
        </p:nvCxnSpPr>
        <p:spPr>
          <a:xfrm>
            <a:off x="251520" y="764704"/>
            <a:ext cx="318836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16083" y="188640"/>
            <a:ext cx="6983642" cy="461665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666666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ОСНОВНЫЕ параметры районного бюджета</a:t>
            </a:r>
            <a:endParaRPr lang="ru-RU" sz="2400" b="1" dirty="0">
              <a:solidFill>
                <a:srgbClr val="666666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628801"/>
            <a:ext cx="1393715" cy="461665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666666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Доходы</a:t>
            </a:r>
            <a:endParaRPr lang="ru-RU" sz="2400" b="1" dirty="0">
              <a:solidFill>
                <a:srgbClr val="666666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3068960"/>
            <a:ext cx="1530612" cy="461665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666666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Расходы</a:t>
            </a:r>
            <a:endParaRPr lang="ru-RU" sz="2400" b="1" dirty="0">
              <a:solidFill>
                <a:srgbClr val="666666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4653136"/>
            <a:ext cx="2238113" cy="83099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666666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Дефицит (-), </a:t>
            </a:r>
          </a:p>
          <a:p>
            <a:r>
              <a:rPr lang="ru-RU" sz="2400" b="1" dirty="0" smtClean="0">
                <a:solidFill>
                  <a:srgbClr val="666666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Профицит (+)</a:t>
            </a:r>
            <a:endParaRPr lang="ru-RU" sz="2400" b="1" dirty="0">
              <a:solidFill>
                <a:srgbClr val="666666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8" y="2060848"/>
            <a:ext cx="19895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Налоговые, неналоговые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2348880"/>
            <a:ext cx="22470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Безвозмездные поступления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5536" y="3501008"/>
            <a:ext cx="2917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Расходы за счет собственных средств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5536" y="3789040"/>
            <a:ext cx="2680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Расходы за счет целевых краевых </a:t>
            </a:r>
          </a:p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федеральных средств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2088" y="5517232"/>
            <a:ext cx="1655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Бюджетные кредиты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2088" y="5805264"/>
            <a:ext cx="2293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Изменение остатков средств </a:t>
            </a:r>
          </a:p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счетах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2088" y="6237312"/>
            <a:ext cx="13385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Иные источники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Рисунок 22" descr="1495366012_analysis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504" y="1628801"/>
            <a:ext cx="504055" cy="50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1495366098_data_analysis.png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504" y="2996952"/>
            <a:ext cx="576064" cy="576064"/>
          </a:xfrm>
          <a:prstGeom prst="rect">
            <a:avLst/>
          </a:prstGeom>
        </p:spPr>
      </p:pic>
      <p:pic>
        <p:nvPicPr>
          <p:cNvPr id="25" name="Рисунок 24" descr="1495366085_law.png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504" y="4725144"/>
            <a:ext cx="524667" cy="524667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3707904" y="6093296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Проект бюджета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203848" y="1052736"/>
            <a:ext cx="0" cy="5544616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7164288" y="1167135"/>
            <a:ext cx="0" cy="4782145"/>
          </a:xfrm>
          <a:prstGeom prst="line">
            <a:avLst/>
          </a:prstGeom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696236" y="6093296"/>
            <a:ext cx="2268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Плановый период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36296" y="564649"/>
            <a:ext cx="17215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тыс. рублей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4" name="Рисунок 93" descr="Кофейна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2492896"/>
            <a:ext cx="1656184" cy="49523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491880" y="2232729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965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839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5" name="Рисунок 94" descr="Зелена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3600881"/>
            <a:ext cx="2016224" cy="476191"/>
          </a:xfrm>
          <a:prstGeom prst="rect">
            <a:avLst/>
          </a:prstGeom>
        </p:spPr>
      </p:pic>
      <p:pic>
        <p:nvPicPr>
          <p:cNvPr id="96" name="Рисунок 95" descr="Кофейна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3789040"/>
            <a:ext cx="1656184" cy="495238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3482669" y="3600881"/>
            <a:ext cx="180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970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027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9" name="Рисунок 98" descr="Зелена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4941168"/>
            <a:ext cx="2016224" cy="476191"/>
          </a:xfrm>
          <a:prstGeom prst="rect">
            <a:avLst/>
          </a:prstGeom>
        </p:spPr>
      </p:pic>
      <p:sp>
        <p:nvSpPr>
          <p:cNvPr id="102" name="TextBox 101"/>
          <p:cNvSpPr txBox="1"/>
          <p:nvPr/>
        </p:nvSpPr>
        <p:spPr>
          <a:xfrm>
            <a:off x="3707904" y="4941168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188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" name="Рисунок 102" descr="Зелена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6093296"/>
            <a:ext cx="288032" cy="281173"/>
          </a:xfrm>
          <a:prstGeom prst="rect">
            <a:avLst/>
          </a:prstGeom>
        </p:spPr>
      </p:pic>
      <p:pic>
        <p:nvPicPr>
          <p:cNvPr id="104" name="Рисунок 103" descr="Кофейна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6021288"/>
            <a:ext cx="279648" cy="279403"/>
          </a:xfrm>
          <a:prstGeom prst="rect">
            <a:avLst/>
          </a:prstGeom>
        </p:spPr>
      </p:pic>
      <p:cxnSp>
        <p:nvCxnSpPr>
          <p:cNvPr id="106" name="Прямая соединительная линия 105"/>
          <p:cNvCxnSpPr/>
          <p:nvPr/>
        </p:nvCxnSpPr>
        <p:spPr>
          <a:xfrm>
            <a:off x="3275856" y="5949280"/>
            <a:ext cx="3816424" cy="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9" name="Рисунок 108" descr="Линия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6653325"/>
            <a:ext cx="9144000" cy="204675"/>
          </a:xfrm>
          <a:prstGeom prst="rect">
            <a:avLst/>
          </a:prstGeom>
        </p:spPr>
      </p:pic>
      <p:cxnSp>
        <p:nvCxnSpPr>
          <p:cNvPr id="48" name="Прямая соединительная линия 47"/>
          <p:cNvCxnSpPr/>
          <p:nvPr/>
        </p:nvCxnSpPr>
        <p:spPr>
          <a:xfrm>
            <a:off x="5364088" y="1159335"/>
            <a:ext cx="0" cy="5474021"/>
          </a:xfrm>
          <a:prstGeom prst="line">
            <a:avLst/>
          </a:prstGeom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9" name="Рисунок 48" descr="Кофейна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5157192"/>
            <a:ext cx="1656184" cy="495238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5364088" y="2509682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016 127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354877" y="3805826"/>
            <a:ext cx="180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019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127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724128" y="5190765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000,0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5" name="Рисунок 54" descr="Кофейная.png"/>
          <p:cNvPicPr>
            <a:picLocks noChangeAspect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>
          <a:xfrm>
            <a:off x="7308304" y="5157192"/>
            <a:ext cx="1656184" cy="495238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7236296" y="2509682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953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990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27085" y="3805826"/>
            <a:ext cx="180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956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990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596336" y="5190765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000,0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3" name="Рисунок 62" descr="Зелена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1052736"/>
            <a:ext cx="2016224" cy="476191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3563888" y="1052736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год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5" name="Рисунок 64" descr="Кофейна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978" y="1159335"/>
            <a:ext cx="1656184" cy="495238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5580112" y="1167135"/>
            <a:ext cx="1510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год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7" name="Рисунок 66" descr="Кофейная.png"/>
          <p:cNvPicPr>
            <a:picLocks noChangeAspect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>
          <a:xfrm>
            <a:off x="7308304" y="1159336"/>
            <a:ext cx="1656184" cy="495238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7458438" y="1167135"/>
            <a:ext cx="1510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год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>
            <a:off x="2411760" y="1666217"/>
            <a:ext cx="6732240" cy="8315"/>
          </a:xfrm>
          <a:prstGeom prst="line">
            <a:avLst/>
          </a:prstGeom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" name="Диаграмма 86"/>
          <p:cNvGraphicFramePr/>
          <p:nvPr>
            <p:extLst>
              <p:ext uri="{D42A27DB-BD31-4B8C-83A1-F6EECF244321}">
                <p14:modId xmlns:p14="http://schemas.microsoft.com/office/powerpoint/2010/main" val="3383041868"/>
              </p:ext>
            </p:extLst>
          </p:nvPr>
        </p:nvGraphicFramePr>
        <p:xfrm>
          <a:off x="241648" y="2334223"/>
          <a:ext cx="8722840" cy="3432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2" name="Прямоугольник 171"/>
          <p:cNvSpPr/>
          <p:nvPr/>
        </p:nvSpPr>
        <p:spPr>
          <a:xfrm>
            <a:off x="179512" y="260648"/>
            <a:ext cx="72081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686868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Структура расходов районного бюджета </a:t>
            </a:r>
          </a:p>
          <a:p>
            <a:r>
              <a:rPr lang="ru-RU" sz="2000" b="1" dirty="0" smtClean="0">
                <a:solidFill>
                  <a:srgbClr val="686868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за счет собственных средств</a:t>
            </a:r>
            <a:endParaRPr lang="en-US" sz="2000" b="1" dirty="0">
              <a:solidFill>
                <a:srgbClr val="686868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51656" y="1435473"/>
            <a:ext cx="1073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50000"/>
                  </a:schemeClr>
                </a:solidFill>
              </a:rPr>
              <a:t>млн.руб.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 flipH="1">
            <a:off x="323528" y="620688"/>
            <a:ext cx="8568952" cy="8384"/>
          </a:xfrm>
          <a:prstGeom prst="line">
            <a:avLst/>
          </a:prstGeom>
          <a:ln w="31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55">
            <a:extLst>
              <a:ext uri="{FF2B5EF4-FFF2-40B4-BE49-F238E27FC236}">
                <a16:creationId xmlns="" xmlns:a16="http://schemas.microsoft.com/office/drawing/2014/main" id="{D3D017D1-9B42-4963-8502-47952533B93E}"/>
              </a:ext>
            </a:extLst>
          </p:cNvPr>
          <p:cNvCxnSpPr/>
          <p:nvPr/>
        </p:nvCxnSpPr>
        <p:spPr>
          <a:xfrm>
            <a:off x="231510" y="980728"/>
            <a:ext cx="3188362" cy="0"/>
          </a:xfrm>
          <a:prstGeom prst="line">
            <a:avLst/>
          </a:prstGeom>
          <a:ln>
            <a:solidFill>
              <a:srgbClr val="6868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Oval 1">
            <a:extLst>
              <a:ext uri="{FF2B5EF4-FFF2-40B4-BE49-F238E27FC236}">
                <a16:creationId xmlns:a16="http://schemas.microsoft.com/office/drawing/2014/main" xmlns="" id="{77C30E79-8FCD-4457-B70E-01268612942E}"/>
              </a:ext>
            </a:extLst>
          </p:cNvPr>
          <p:cNvSpPr/>
          <p:nvPr/>
        </p:nvSpPr>
        <p:spPr>
          <a:xfrm>
            <a:off x="5012340" y="1141328"/>
            <a:ext cx="775504" cy="775504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28">
            <a:extLst>
              <a:ext uri="{FF2B5EF4-FFF2-40B4-BE49-F238E27FC236}">
                <a16:creationId xmlns:a16="http://schemas.microsoft.com/office/drawing/2014/main" xmlns="" id="{9D02C26C-5A05-488E-8CFC-F3413B06AB0A}"/>
              </a:ext>
            </a:extLst>
          </p:cNvPr>
          <p:cNvSpPr/>
          <p:nvPr/>
        </p:nvSpPr>
        <p:spPr>
          <a:xfrm>
            <a:off x="7020272" y="1141328"/>
            <a:ext cx="775504" cy="775504"/>
          </a:xfrm>
          <a:prstGeom prst="ellipse">
            <a:avLst/>
          </a:prstGeom>
          <a:solidFill>
            <a:srgbClr val="9196A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29">
            <a:extLst>
              <a:ext uri="{FF2B5EF4-FFF2-40B4-BE49-F238E27FC236}">
                <a16:creationId xmlns:a16="http://schemas.microsoft.com/office/drawing/2014/main" xmlns="" id="{36037637-2A43-46A0-9DD6-A4D6098ED6C7}"/>
              </a:ext>
            </a:extLst>
          </p:cNvPr>
          <p:cNvSpPr/>
          <p:nvPr/>
        </p:nvSpPr>
        <p:spPr>
          <a:xfrm>
            <a:off x="2267744" y="1124744"/>
            <a:ext cx="775504" cy="775504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6" name="Graphic 135" descr="Bar chart outline">
            <a:extLst>
              <a:ext uri="{FF2B5EF4-FFF2-40B4-BE49-F238E27FC236}">
                <a16:creationId xmlns:a16="http://schemas.microsoft.com/office/drawing/2014/main" xmlns="" id="{5C725E9C-21AE-4C3F-8FE9-9686A7FBD9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164288" y="1285344"/>
            <a:ext cx="511334" cy="511334"/>
          </a:xfrm>
          <a:prstGeom prst="rect">
            <a:avLst/>
          </a:prstGeom>
        </p:spPr>
      </p:pic>
      <p:pic>
        <p:nvPicPr>
          <p:cNvPr id="187" name="Graphic 136" descr="Circles with arrows outline">
            <a:extLst>
              <a:ext uri="{FF2B5EF4-FFF2-40B4-BE49-F238E27FC236}">
                <a16:creationId xmlns:a16="http://schemas.microsoft.com/office/drawing/2014/main" xmlns="" id="{9E5A3FB5-2248-445B-978C-D4BB7AAA42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115252" y="1253780"/>
            <a:ext cx="569679" cy="569679"/>
          </a:xfrm>
          <a:prstGeom prst="rect">
            <a:avLst/>
          </a:prstGeom>
        </p:spPr>
      </p:pic>
      <p:cxnSp>
        <p:nvCxnSpPr>
          <p:cNvPr id="253" name="Прямая соединительная линия 252"/>
          <p:cNvCxnSpPr/>
          <p:nvPr/>
        </p:nvCxnSpPr>
        <p:spPr>
          <a:xfrm>
            <a:off x="6611249" y="1628800"/>
            <a:ext cx="0" cy="37444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60" name="Рисунок 259" descr="Линия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6653325"/>
            <a:ext cx="9144000" cy="204675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2347778" y="4801121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821,5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740266" y="4802335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332,1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457671" y="2372085"/>
            <a:ext cx="4402361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ФОНД ОПЛАТЫ ТРУДА</a:t>
            </a:r>
            <a:endParaRPr lang="ru-RU" dirty="0"/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4860032" y="2372085"/>
            <a:ext cx="1274934" cy="50405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400" dirty="0"/>
              <a:t>к</a:t>
            </a:r>
            <a:r>
              <a:rPr lang="ru-RU" sz="1400" dirty="0" smtClean="0"/>
              <a:t>оммунальные услуги</a:t>
            </a:r>
            <a:endParaRPr lang="ru-RU" sz="1400" dirty="0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134966" y="2372085"/>
            <a:ext cx="1799713" cy="504056"/>
          </a:xfrm>
          <a:prstGeom prst="roundRect">
            <a:avLst/>
          </a:prstGeom>
          <a:solidFill>
            <a:srgbClr val="8C8997"/>
          </a:solidFill>
          <a:ln>
            <a:solidFill>
              <a:srgbClr val="8C8997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dirty="0" smtClean="0"/>
              <a:t>прочие</a:t>
            </a:r>
            <a:endParaRPr lang="ru-RU" dirty="0"/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7934680" y="2372085"/>
            <a:ext cx="741776" cy="50405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b="1" dirty="0" smtClean="0"/>
              <a:t>ФФП поселений</a:t>
            </a:r>
            <a:endParaRPr lang="ru-RU" sz="11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6134967" y="3327374"/>
            <a:ext cx="95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транспорт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092280" y="3356992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прочие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923166" y="3337141"/>
            <a:ext cx="925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д</a:t>
            </a:r>
            <a:r>
              <a:rPr lang="ru-RU" sz="1200" b="1" dirty="0" smtClean="0">
                <a:solidFill>
                  <a:schemeClr val="bg1"/>
                </a:solidFill>
              </a:rPr>
              <a:t>отация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на ФОТ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043608" y="341970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ф</a:t>
            </a:r>
            <a:r>
              <a:rPr lang="ru-RU" dirty="0" smtClean="0">
                <a:solidFill>
                  <a:schemeClr val="bg1"/>
                </a:solidFill>
              </a:rPr>
              <a:t>онд оплаты труда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1" name="Левая фигурная скобка 8"/>
          <p:cNvSpPr/>
          <p:nvPr/>
        </p:nvSpPr>
        <p:spPr>
          <a:xfrm rot="5400000">
            <a:off x="2427385" y="-43008"/>
            <a:ext cx="461513" cy="4381195"/>
          </a:xfrm>
          <a:prstGeom prst="leftBrace">
            <a:avLst>
              <a:gd name="adj1" fmla="val 42954"/>
              <a:gd name="adj2" fmla="val 50166"/>
            </a:avLst>
          </a:prstGeom>
          <a:ln w="317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2" name="TextBox 101"/>
          <p:cNvSpPr txBox="1"/>
          <p:nvPr/>
        </p:nvSpPr>
        <p:spPr>
          <a:xfrm>
            <a:off x="2195736" y="2886536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53,6%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588224" y="2886536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646464"/>
                </a:solidFill>
              </a:rPr>
              <a:t>21,6%</a:t>
            </a:r>
            <a:endParaRPr lang="ru-RU" sz="2400" b="1" dirty="0">
              <a:solidFill>
                <a:srgbClr val="646464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987521" y="2886536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15,8%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951323" y="288653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9,0%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162473" y="3501008"/>
            <a:ext cx="8577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+ дороги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88" name="Левая фигурная скобка 87"/>
          <p:cNvSpPr/>
          <p:nvPr/>
        </p:nvSpPr>
        <p:spPr>
          <a:xfrm rot="5400000" flipH="1">
            <a:off x="2485776" y="2438156"/>
            <a:ext cx="334859" cy="4391068"/>
          </a:xfrm>
          <a:prstGeom prst="leftBrace">
            <a:avLst>
              <a:gd name="adj1" fmla="val 42954"/>
              <a:gd name="adj2" fmla="val 50232"/>
            </a:avLst>
          </a:prstGeom>
          <a:ln w="31750">
            <a:solidFill>
              <a:srgbClr val="9196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Левая фигурная скобка 8"/>
          <p:cNvSpPr/>
          <p:nvPr/>
        </p:nvSpPr>
        <p:spPr>
          <a:xfrm rot="5400000" flipH="1">
            <a:off x="6877632" y="3723592"/>
            <a:ext cx="336075" cy="1821411"/>
          </a:xfrm>
          <a:prstGeom prst="leftBrace">
            <a:avLst>
              <a:gd name="adj1" fmla="val 42954"/>
              <a:gd name="adj2" fmla="val 50232"/>
            </a:avLst>
          </a:prstGeom>
          <a:ln w="31750">
            <a:solidFill>
              <a:schemeClr val="bg1">
                <a:lumMod val="50000"/>
                <a:alpha val="9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48" name="Прямая соединительная линия 247"/>
          <p:cNvCxnSpPr/>
          <p:nvPr/>
        </p:nvCxnSpPr>
        <p:spPr>
          <a:xfrm>
            <a:off x="4572000" y="1628800"/>
            <a:ext cx="0" cy="3744416"/>
          </a:xfrm>
          <a:prstGeom prst="line">
            <a:avLst/>
          </a:prstGeom>
          <a:ln w="12700">
            <a:solidFill>
              <a:srgbClr val="6D8838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0" name="Рисунок 109" descr="1495366098_data_analysis.png"/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25289" y="1289155"/>
            <a:ext cx="460413" cy="460413"/>
          </a:xfrm>
          <a:prstGeom prst="rect">
            <a:avLst/>
          </a:prstGeom>
        </p:spPr>
      </p:pic>
      <p:sp>
        <p:nvSpPr>
          <p:cNvPr id="111" name="TextBox 110"/>
          <p:cNvSpPr txBox="1"/>
          <p:nvPr/>
        </p:nvSpPr>
        <p:spPr>
          <a:xfrm>
            <a:off x="7452320" y="4232121"/>
            <a:ext cx="5725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rgbClr val="FFFFCC"/>
                </a:solidFill>
              </a:rPr>
              <a:t>10,6%</a:t>
            </a:r>
            <a:endParaRPr lang="ru-RU" sz="1200" b="1" dirty="0">
              <a:solidFill>
                <a:srgbClr val="FFFFCC"/>
              </a:solidFill>
            </a:endParaRPr>
          </a:p>
        </p:txBody>
      </p:sp>
      <p:sp>
        <p:nvSpPr>
          <p:cNvPr id="112" name="Левая фигурная скобка 8"/>
          <p:cNvSpPr/>
          <p:nvPr/>
        </p:nvSpPr>
        <p:spPr>
          <a:xfrm rot="5400000">
            <a:off x="7178083" y="873716"/>
            <a:ext cx="455254" cy="2541489"/>
          </a:xfrm>
          <a:prstGeom prst="leftBrace">
            <a:avLst>
              <a:gd name="adj1" fmla="val 42954"/>
              <a:gd name="adj2" fmla="val 50166"/>
            </a:avLst>
          </a:prstGeom>
          <a:ln w="317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 descr="Лини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653325"/>
            <a:ext cx="9144000" cy="204675"/>
          </a:xfrm>
          <a:prstGeom prst="rect">
            <a:avLst/>
          </a:prstGeom>
        </p:spPr>
      </p:pic>
      <p:cxnSp>
        <p:nvCxnSpPr>
          <p:cNvPr id="35" name="Прямая соединительная линия 34">
            <a:extLst>
              <a:ext uri="{FF2B5EF4-FFF2-40B4-BE49-F238E27FC236}">
                <a16:creationId xmlns:lc="http://schemas.openxmlformats.org/drawingml/2006/lockedCanvas" xmlns:a16="http://schemas.microsoft.com/office/drawing/2014/main" xmlns="" id="{E12FBCB1-6307-61F7-0F87-764292133A39}"/>
              </a:ext>
            </a:extLst>
          </p:cNvPr>
          <p:cNvCxnSpPr>
            <a:cxnSpLocks/>
          </p:cNvCxnSpPr>
          <p:nvPr/>
        </p:nvCxnSpPr>
        <p:spPr>
          <a:xfrm>
            <a:off x="554733" y="810920"/>
            <a:ext cx="8559000" cy="0"/>
          </a:xfrm>
          <a:prstGeom prst="line">
            <a:avLst/>
          </a:prstGeom>
          <a:ln w="12700">
            <a:solidFill>
              <a:srgbClr val="D5BD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479106" y="176741"/>
            <a:ext cx="8286815" cy="68223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ts val="2250"/>
              </a:lnSpc>
              <a:defRPr/>
            </a:pPr>
            <a:r>
              <a:rPr lang="ru-RU" sz="1500" b="1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РАБОТЫ ПО ПОВЫШЕНИЮ ФИНАНСОВОЙ </a:t>
            </a:r>
          </a:p>
          <a:p>
            <a:pPr eaLnBrk="0" hangingPunct="0">
              <a:lnSpc>
                <a:spcPts val="2250"/>
              </a:lnSpc>
              <a:defRPr/>
            </a:pPr>
            <a:r>
              <a:rPr lang="ru-RU" sz="1500" b="1" cap="al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УСТОЙЧИВОСТИ  ТЕРРИТОРИЙ И Задачи НА СРЕДНЕСРОЧНУЮ ПЕРСПЕКТИВУ </a:t>
            </a:r>
            <a:endParaRPr lang="ru-RU" sz="1500" b="1" cap="all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-30267" y="1102438"/>
            <a:ext cx="4352400" cy="288000"/>
          </a:xfrm>
          <a:prstGeom prst="rect">
            <a:avLst/>
          </a:prstGeom>
          <a:solidFill>
            <a:srgbClr val="469C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ru-RU" sz="14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</a:t>
            </a:r>
            <a:endParaRPr lang="ru-RU" sz="14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H="1">
            <a:off x="4523025" y="1137260"/>
            <a:ext cx="27674" cy="554400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4755550" y="1111852"/>
            <a:ext cx="4352474" cy="288000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4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 на перспективу</a:t>
            </a:r>
            <a:endParaRPr lang="ru-RU" sz="14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H="1">
            <a:off x="4468517" y="1137260"/>
            <a:ext cx="27674" cy="5544000"/>
          </a:xfrm>
          <a:prstGeom prst="line">
            <a:avLst/>
          </a:prstGeom>
          <a:ln w="12700">
            <a:solidFill>
              <a:srgbClr val="469C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6"/>
          <p:cNvSpPr txBox="1"/>
          <p:nvPr/>
        </p:nvSpPr>
        <p:spPr>
          <a:xfrm>
            <a:off x="492399" y="1741935"/>
            <a:ext cx="4058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cap="all" dirty="0">
                <a:latin typeface="Arial" panose="020B0604020202020204" pitchFamily="34" charset="0"/>
                <a:cs typeface="Arial" panose="020B0604020202020204" pitchFamily="34" charset="0"/>
              </a:rPr>
              <a:t>Ежегодное</a:t>
            </a:r>
            <a:r>
              <a:rPr lang="ru-RU" sz="1200" cap="all" dirty="0" smtClean="0">
                <a:solidFill>
                  <a:srgbClr val="469C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cap="all" dirty="0">
                <a:solidFill>
                  <a:srgbClr val="3375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 объема поддержки </a:t>
            </a:r>
            <a:r>
              <a:rPr lang="ru-RU" sz="12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муниципальным образованиям</a:t>
            </a:r>
            <a:endParaRPr lang="ru-RU" sz="1200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27"/>
          <p:cNvSpPr txBox="1"/>
          <p:nvPr/>
        </p:nvSpPr>
        <p:spPr>
          <a:xfrm>
            <a:off x="518454" y="4797152"/>
            <a:ext cx="3859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cap="all" dirty="0">
                <a:solidFill>
                  <a:srgbClr val="3375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</a:t>
            </a:r>
            <a:r>
              <a:rPr lang="ru-RU" sz="1200" cap="all" dirty="0">
                <a:solidFill>
                  <a:srgbClr val="469C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cap="all" dirty="0">
                <a:latin typeface="Arial" panose="020B0604020202020204" pitchFamily="34" charset="0"/>
                <a:cs typeface="Arial" panose="020B0604020202020204" pitchFamily="34" charset="0"/>
              </a:rPr>
              <a:t>просроченной </a:t>
            </a:r>
          </a:p>
          <a:p>
            <a:r>
              <a:rPr lang="ru-RU" sz="1200" cap="all" dirty="0">
                <a:latin typeface="Arial" panose="020B0604020202020204" pitchFamily="34" charset="0"/>
                <a:cs typeface="Arial" panose="020B0604020202020204" pitchFamily="34" charset="0"/>
              </a:rPr>
              <a:t>кредиторской</a:t>
            </a:r>
            <a:r>
              <a:rPr lang="ru-RU" sz="1200" cap="all" dirty="0" smtClean="0">
                <a:solidFill>
                  <a:srgbClr val="469C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cap="all" dirty="0">
                <a:solidFill>
                  <a:srgbClr val="3375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задолженности</a:t>
            </a:r>
          </a:p>
        </p:txBody>
      </p:sp>
      <p:sp>
        <p:nvSpPr>
          <p:cNvPr id="43" name="TextBox 28"/>
          <p:cNvSpPr txBox="1"/>
          <p:nvPr/>
        </p:nvSpPr>
        <p:spPr>
          <a:xfrm>
            <a:off x="527446" y="5550671"/>
            <a:ext cx="3932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cap="all" dirty="0">
                <a:solidFill>
                  <a:srgbClr val="3375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свободных остатков </a:t>
            </a:r>
          </a:p>
          <a:p>
            <a:r>
              <a:rPr lang="ru-RU" sz="12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cap="all" dirty="0">
                <a:latin typeface="Arial" panose="020B0604020202020204" pitchFamily="34" charset="0"/>
                <a:cs typeface="Arial" panose="020B0604020202020204" pitchFamily="34" charset="0"/>
              </a:rPr>
              <a:t>начало года</a:t>
            </a:r>
          </a:p>
        </p:txBody>
      </p:sp>
      <p:sp>
        <p:nvSpPr>
          <p:cNvPr id="44" name="TextBox 29"/>
          <p:cNvSpPr txBox="1"/>
          <p:nvPr/>
        </p:nvSpPr>
        <p:spPr>
          <a:xfrm>
            <a:off x="519451" y="2492896"/>
            <a:ext cx="434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Сохранение </a:t>
            </a:r>
            <a:r>
              <a:rPr lang="ru-RU" sz="1200" b="1" cap="all" dirty="0">
                <a:solidFill>
                  <a:srgbClr val="3375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стабильности</a:t>
            </a:r>
            <a:r>
              <a:rPr lang="ru-RU" sz="1200" cap="all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поступления </a:t>
            </a:r>
            <a:r>
              <a:rPr lang="ru-RU" sz="1200" b="1" cap="all" dirty="0">
                <a:solidFill>
                  <a:srgbClr val="3375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налоговых платежей</a:t>
            </a:r>
          </a:p>
        </p:txBody>
      </p:sp>
      <p:sp>
        <p:nvSpPr>
          <p:cNvPr id="46" name="TextBox 30"/>
          <p:cNvSpPr txBox="1"/>
          <p:nvPr/>
        </p:nvSpPr>
        <p:spPr>
          <a:xfrm>
            <a:off x="509835" y="4003517"/>
            <a:ext cx="3812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Сокращение количества </a:t>
            </a:r>
            <a:r>
              <a:rPr lang="ru-RU" sz="1200" b="1" cap="all" dirty="0">
                <a:solidFill>
                  <a:srgbClr val="3375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высокодотационных бюджетов</a:t>
            </a:r>
          </a:p>
        </p:txBody>
      </p:sp>
      <p:sp>
        <p:nvSpPr>
          <p:cNvPr id="47" name="TextBox 31"/>
          <p:cNvSpPr txBox="1"/>
          <p:nvPr/>
        </p:nvSpPr>
        <p:spPr>
          <a:xfrm>
            <a:off x="4945609" y="4079748"/>
            <a:ext cx="41681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ru-RU" sz="1100" cap="all" dirty="0">
                <a:latin typeface="Arial" panose="020B0604020202020204" pitchFamily="34" charset="0"/>
                <a:cs typeface="Arial" panose="020B0604020202020204" pitchFamily="34" charset="0"/>
              </a:rPr>
              <a:t>Завершение </a:t>
            </a:r>
            <a:r>
              <a:rPr lang="ru-RU" sz="1100" b="1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государственной регистрации </a:t>
            </a:r>
            <a:r>
              <a:rPr lang="ru-RU" sz="1100" b="1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права муниципальной собственности </a:t>
            </a:r>
            <a:r>
              <a:rPr lang="ru-RU" sz="1100" b="1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100" b="1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100" cap="all" dirty="0">
                <a:latin typeface="Arial" panose="020B0604020202020204" pitchFamily="34" charset="0"/>
                <a:cs typeface="Arial" panose="020B0604020202020204" pitchFamily="34" charset="0"/>
              </a:rPr>
              <a:t>объекты недвижимого </a:t>
            </a:r>
            <a:r>
              <a:rPr lang="ru-RU" sz="11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имущества</a:t>
            </a:r>
            <a:endParaRPr lang="ru-RU" sz="1100" cap="all" dirty="0">
              <a:solidFill>
                <a:srgbClr val="469C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33"/>
          <p:cNvSpPr txBox="1"/>
          <p:nvPr/>
        </p:nvSpPr>
        <p:spPr>
          <a:xfrm>
            <a:off x="4988359" y="4866488"/>
            <a:ext cx="3777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Расширение перечня </a:t>
            </a:r>
            <a:r>
              <a:rPr lang="ru-RU" sz="1100" b="1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</a:t>
            </a:r>
            <a:r>
              <a:rPr lang="ru-RU" sz="11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cap="all" dirty="0">
                <a:latin typeface="Arial" panose="020B0604020202020204" pitchFamily="34" charset="0"/>
                <a:cs typeface="Arial" panose="020B0604020202020204" pitchFamily="34" charset="0"/>
              </a:rPr>
              <a:t>оказываемых </a:t>
            </a:r>
            <a:r>
              <a:rPr lang="ru-RU" sz="11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100" cap="all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cap="all" dirty="0">
                <a:latin typeface="Arial" panose="020B0604020202020204" pitchFamily="34" charset="0"/>
                <a:cs typeface="Arial" panose="020B0604020202020204" pitchFamily="34" charset="0"/>
              </a:rPr>
              <a:t>рамках </a:t>
            </a:r>
            <a:r>
              <a:rPr lang="ru-RU" sz="1100" b="1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социального </a:t>
            </a:r>
            <a:r>
              <a:rPr lang="ru-RU" sz="1100" b="1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заказа</a:t>
            </a:r>
            <a:endParaRPr lang="ru-RU" sz="1100" b="1" cap="all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34"/>
          <p:cNvSpPr txBox="1"/>
          <p:nvPr/>
        </p:nvSpPr>
        <p:spPr>
          <a:xfrm>
            <a:off x="4945609" y="3273778"/>
            <a:ext cx="42286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ru-RU" sz="11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Повышение </a:t>
            </a:r>
            <a:r>
              <a:rPr lang="ru-RU" sz="1100" b="1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результативности </a:t>
            </a:r>
            <a:r>
              <a:rPr lang="ru-RU" sz="1100" cap="all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использования</a:t>
            </a:r>
            <a:r>
              <a:rPr lang="ru-RU" sz="1100" cap="all" dirty="0" smtClean="0">
                <a:solidFill>
                  <a:srgbClr val="2C62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субсидий, </a:t>
            </a:r>
            <a:r>
              <a:rPr lang="ru-RU" sz="1100" cap="all" dirty="0">
                <a:latin typeface="Arial" panose="020B0604020202020204" pitchFamily="34" charset="0"/>
                <a:cs typeface="Arial" panose="020B0604020202020204" pitchFamily="34" charset="0"/>
              </a:rPr>
              <a:t>качества исполнения </a:t>
            </a:r>
            <a:r>
              <a:rPr lang="ru-RU" sz="1100" b="1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переданных </a:t>
            </a:r>
            <a:r>
              <a:rPr lang="ru-RU" sz="1100" b="1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государственных полномочий</a:t>
            </a:r>
            <a:endParaRPr lang="ru-RU" sz="1100" b="1" cap="all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36"/>
          <p:cNvSpPr txBox="1"/>
          <p:nvPr/>
        </p:nvSpPr>
        <p:spPr>
          <a:xfrm>
            <a:off x="4951186" y="1722414"/>
            <a:ext cx="39474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cap="all" dirty="0">
                <a:latin typeface="Arial" panose="020B0604020202020204" pitchFamily="34" charset="0"/>
                <a:cs typeface="Arial" panose="020B0604020202020204" pitchFamily="34" charset="0"/>
              </a:rPr>
              <a:t>Своевременное </a:t>
            </a:r>
            <a:r>
              <a:rPr lang="ru-RU" sz="1100" b="1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sz="1100" cap="all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100" b="1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принятие местных бюджетов</a:t>
            </a:r>
            <a:r>
              <a:rPr lang="ru-RU" sz="1100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1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с учетом </a:t>
            </a:r>
            <a:r>
              <a:rPr lang="ru-RU" sz="1100" b="1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единых  подходов </a:t>
            </a:r>
            <a:r>
              <a:rPr lang="ru-RU" sz="11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на КРАЕВОМ и РАЙОННОМ уровне</a:t>
            </a:r>
            <a:endParaRPr lang="ru-RU" sz="1100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39"/>
          <p:cNvSpPr txBox="1"/>
          <p:nvPr/>
        </p:nvSpPr>
        <p:spPr>
          <a:xfrm>
            <a:off x="540121" y="3212976"/>
            <a:ext cx="3760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1200" cap="all" spc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Вовлечение </a:t>
            </a:r>
            <a:r>
              <a:rPr lang="ru-RU" sz="1200" b="1" cap="all" dirty="0">
                <a:solidFill>
                  <a:srgbClr val="3375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объектов недвижимого имущества в хозяйственный оборот</a:t>
            </a:r>
          </a:p>
        </p:txBody>
      </p:sp>
      <p:pic>
        <p:nvPicPr>
          <p:cNvPr id="54" name="Рисунок 53" descr="Изображение выглядит как Карминный цвет, красный, дизайн&#10;&#10;Автоматически созданное описание">
            <a:extLst>
              <a:ext uri="{FF2B5EF4-FFF2-40B4-BE49-F238E27FC236}">
                <a16:creationId xmlns:lc="http://schemas.openxmlformats.org/drawingml/2006/lockedCanvas" xmlns:a16="http://schemas.microsoft.com/office/drawing/2014/main" xmlns="" id="{BEE7129C-AE77-FDE3-55C4-811B0AEC8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778988" y="1764579"/>
            <a:ext cx="137195" cy="144000"/>
          </a:xfrm>
          <a:prstGeom prst="rect">
            <a:avLst/>
          </a:prstGeom>
        </p:spPr>
      </p:pic>
      <p:pic>
        <p:nvPicPr>
          <p:cNvPr id="55" name="Рисунок 54" descr="Изображение выглядит как Карминный цвет, красный, дизайн&#10;&#10;Автоматически созданное описание">
            <a:extLst>
              <a:ext uri="{FF2B5EF4-FFF2-40B4-BE49-F238E27FC236}">
                <a16:creationId xmlns:lc="http://schemas.openxmlformats.org/drawingml/2006/lockedCanvas" xmlns:a16="http://schemas.microsoft.com/office/drawing/2014/main" xmlns="" id="{BEE7129C-AE77-FDE3-55C4-811B0AEC8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778988" y="2670179"/>
            <a:ext cx="137195" cy="144000"/>
          </a:xfrm>
          <a:prstGeom prst="rect">
            <a:avLst/>
          </a:prstGeom>
        </p:spPr>
      </p:pic>
      <p:pic>
        <p:nvPicPr>
          <p:cNvPr id="57" name="Рисунок 56" descr="Изображение выглядит как Карминный цвет, красный, дизайн&#10;&#10;Автоматически созданное описание">
            <a:extLst>
              <a:ext uri="{FF2B5EF4-FFF2-40B4-BE49-F238E27FC236}">
                <a16:creationId xmlns:lc="http://schemas.openxmlformats.org/drawingml/2006/lockedCanvas" xmlns:a16="http://schemas.microsoft.com/office/drawing/2014/main" xmlns="" id="{BEE7129C-AE77-FDE3-55C4-811B0AEC8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778987" y="3482603"/>
            <a:ext cx="137195" cy="144000"/>
          </a:xfrm>
          <a:prstGeom prst="rect">
            <a:avLst/>
          </a:prstGeom>
        </p:spPr>
      </p:pic>
      <p:pic>
        <p:nvPicPr>
          <p:cNvPr id="58" name="Рисунок 57" descr="Изображение выглядит как Карминный цвет, красный, дизайн&#10;&#10;Автоматически созданное описание">
            <a:extLst>
              <a:ext uri="{FF2B5EF4-FFF2-40B4-BE49-F238E27FC236}">
                <a16:creationId xmlns:lc="http://schemas.openxmlformats.org/drawingml/2006/lockedCanvas" xmlns:a16="http://schemas.microsoft.com/office/drawing/2014/main" xmlns="" id="{BEE7129C-AE77-FDE3-55C4-811B0AEC8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780038" y="4305439"/>
            <a:ext cx="137195" cy="144000"/>
          </a:xfrm>
          <a:prstGeom prst="rect">
            <a:avLst/>
          </a:prstGeom>
        </p:spPr>
      </p:pic>
      <p:pic>
        <p:nvPicPr>
          <p:cNvPr id="59" name="Рисунок 58" descr="Изображение выглядит как Карминный цвет, красный, дизайн&#10;&#10;Автоматически созданное описание">
            <a:extLst>
              <a:ext uri="{FF2B5EF4-FFF2-40B4-BE49-F238E27FC236}">
                <a16:creationId xmlns:lc="http://schemas.openxmlformats.org/drawingml/2006/lockedCanvas" xmlns:a16="http://schemas.microsoft.com/office/drawing/2014/main" xmlns="" id="{BEE7129C-AE77-FDE3-55C4-811B0AEC8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778987" y="5009932"/>
            <a:ext cx="137195" cy="144000"/>
          </a:xfrm>
          <a:prstGeom prst="rect">
            <a:avLst/>
          </a:prstGeom>
        </p:spPr>
      </p:pic>
      <p:pic>
        <p:nvPicPr>
          <p:cNvPr id="60" name="Рисунок 59" descr="Изображение выглядит как Карминный цвет, красный, дизайн&#10;&#10;Автоматически созданное описание">
            <a:extLst>
              <a:ext uri="{FF2B5EF4-FFF2-40B4-BE49-F238E27FC236}">
                <a16:creationId xmlns:lc="http://schemas.openxmlformats.org/drawingml/2006/lockedCanvas" xmlns:a16="http://schemas.microsoft.com/office/drawing/2014/main" xmlns="" id="{BEE7129C-AE77-FDE3-55C4-811B0AEC8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778987" y="5614534"/>
            <a:ext cx="137195" cy="144000"/>
          </a:xfrm>
          <a:prstGeom prst="rect">
            <a:avLst/>
          </a:prstGeom>
        </p:spPr>
      </p:pic>
      <p:pic>
        <p:nvPicPr>
          <p:cNvPr id="61" name="Рисунок 60" descr="Изображение выглядит как Карминный цвет, красный, дизайн&#10;&#10;Автоматически созданное описание">
            <a:extLst>
              <a:ext uri="{FF2B5EF4-FFF2-40B4-BE49-F238E27FC236}">
                <a16:creationId xmlns:lc="http://schemas.openxmlformats.org/drawingml/2006/lockedCanvas" xmlns:a16="http://schemas.microsoft.com/office/drawing/2014/main" xmlns="" id="{BEE7129C-AE77-FDE3-55C4-811B0AEC8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1664" y="1804365"/>
            <a:ext cx="137195" cy="144000"/>
          </a:xfrm>
          <a:prstGeom prst="rect">
            <a:avLst/>
          </a:prstGeom>
        </p:spPr>
      </p:pic>
      <p:pic>
        <p:nvPicPr>
          <p:cNvPr id="62" name="Рисунок 61" descr="Изображение выглядит как Карминный цвет, красный, дизайн&#10;&#10;Автоматически созданное описание">
            <a:extLst>
              <a:ext uri="{FF2B5EF4-FFF2-40B4-BE49-F238E27FC236}">
                <a16:creationId xmlns:lc="http://schemas.openxmlformats.org/drawingml/2006/lockedCanvas" xmlns:a16="http://schemas.microsoft.com/office/drawing/2014/main" xmlns="" id="{BEE7129C-AE77-FDE3-55C4-811B0AEC8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34339" y="2576148"/>
            <a:ext cx="137195" cy="144000"/>
          </a:xfrm>
          <a:prstGeom prst="rect">
            <a:avLst/>
          </a:prstGeom>
        </p:spPr>
      </p:pic>
      <p:pic>
        <p:nvPicPr>
          <p:cNvPr id="63" name="Рисунок 62" descr="Изображение выглядит как Карминный цвет, красный, дизайн&#10;&#10;Автоматически созданное описание">
            <a:extLst>
              <a:ext uri="{FF2B5EF4-FFF2-40B4-BE49-F238E27FC236}">
                <a16:creationId xmlns:lc="http://schemas.openxmlformats.org/drawingml/2006/lockedCanvas" xmlns:a16="http://schemas.microsoft.com/office/drawing/2014/main" xmlns="" id="{BEE7129C-AE77-FDE3-55C4-811B0AEC8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34339" y="3308297"/>
            <a:ext cx="137195" cy="144000"/>
          </a:xfrm>
          <a:prstGeom prst="rect">
            <a:avLst/>
          </a:prstGeom>
        </p:spPr>
      </p:pic>
      <p:pic>
        <p:nvPicPr>
          <p:cNvPr id="64" name="Рисунок 63" descr="Изображение выглядит как Карминный цвет, красный, дизайн&#10;&#10;Автоматически созданное описание">
            <a:extLst>
              <a:ext uri="{FF2B5EF4-FFF2-40B4-BE49-F238E27FC236}">
                <a16:creationId xmlns:lc="http://schemas.openxmlformats.org/drawingml/2006/lockedCanvas" xmlns:a16="http://schemas.microsoft.com/office/drawing/2014/main" xmlns="" id="{BEE7129C-AE77-FDE3-55C4-811B0AEC8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34339" y="4108166"/>
            <a:ext cx="137195" cy="144000"/>
          </a:xfrm>
          <a:prstGeom prst="rect">
            <a:avLst/>
          </a:prstGeom>
        </p:spPr>
      </p:pic>
      <p:pic>
        <p:nvPicPr>
          <p:cNvPr id="65" name="Рисунок 64" descr="Изображение выглядит как Карминный цвет, красный, дизайн&#10;&#10;Автоматически созданное описание">
            <a:extLst>
              <a:ext uri="{FF2B5EF4-FFF2-40B4-BE49-F238E27FC236}">
                <a16:creationId xmlns:lc="http://schemas.openxmlformats.org/drawingml/2006/lockedCanvas" xmlns:a16="http://schemas.microsoft.com/office/drawing/2014/main" xmlns="" id="{BEE7129C-AE77-FDE3-55C4-811B0AEC8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1664" y="4907526"/>
            <a:ext cx="137195" cy="144000"/>
          </a:xfrm>
          <a:prstGeom prst="rect">
            <a:avLst/>
          </a:prstGeom>
        </p:spPr>
      </p:pic>
      <p:pic>
        <p:nvPicPr>
          <p:cNvPr id="66" name="Рисунок 65" descr="Изображение выглядит как Карминный цвет, красный, дизайн&#10;&#10;Автоматически созданное описание">
            <a:extLst>
              <a:ext uri="{FF2B5EF4-FFF2-40B4-BE49-F238E27FC236}">
                <a16:creationId xmlns:lc="http://schemas.openxmlformats.org/drawingml/2006/lockedCanvas" xmlns:a16="http://schemas.microsoft.com/office/drawing/2014/main" xmlns="" id="{BEE7129C-AE77-FDE3-55C4-811B0AEC8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1664" y="5613265"/>
            <a:ext cx="137195" cy="144000"/>
          </a:xfrm>
          <a:prstGeom prst="rect">
            <a:avLst/>
          </a:prstGeom>
        </p:spPr>
      </p:pic>
      <p:sp>
        <p:nvSpPr>
          <p:cNvPr id="67" name="Прямоугольник 66"/>
          <p:cNvSpPr/>
          <p:nvPr/>
        </p:nvSpPr>
        <p:spPr>
          <a:xfrm>
            <a:off x="4951186" y="2546718"/>
            <a:ext cx="3747635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своевременное</a:t>
            </a:r>
            <a:r>
              <a:rPr lang="ru-RU" sz="1100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cap="all" dirty="0">
                <a:latin typeface="Arial" panose="020B0604020202020204" pitchFamily="34" charset="0"/>
                <a:cs typeface="Arial" panose="020B0604020202020204" pitchFamily="34" charset="0"/>
              </a:rPr>
              <a:t>исполнение </a:t>
            </a:r>
            <a:r>
              <a:rPr lang="ru-RU" sz="11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принятых </a:t>
            </a:r>
            <a:r>
              <a:rPr lang="ru-RU" sz="1100" b="1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 </a:t>
            </a:r>
            <a:r>
              <a:rPr lang="ru-RU" sz="1100" b="1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значимых </a:t>
            </a:r>
            <a:r>
              <a:rPr lang="ru-RU" sz="1100" b="1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обязательств</a:t>
            </a:r>
            <a:endParaRPr lang="ru-RU" sz="110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56"/>
          <p:cNvSpPr txBox="1"/>
          <p:nvPr/>
        </p:nvSpPr>
        <p:spPr>
          <a:xfrm>
            <a:off x="4988359" y="5472372"/>
            <a:ext cx="3777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cap="all" dirty="0">
                <a:latin typeface="Arial" panose="020B0604020202020204" pitchFamily="34" charset="0"/>
                <a:cs typeface="Arial" panose="020B0604020202020204" pitchFamily="34" charset="0"/>
              </a:rPr>
              <a:t>Повышение</a:t>
            </a:r>
            <a:r>
              <a:rPr lang="ru-RU" sz="1100" b="1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финансовой грамотности </a:t>
            </a:r>
            <a:br>
              <a:rPr lang="ru-RU" sz="1100" b="1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100" b="1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финансовой культуры </a:t>
            </a:r>
            <a:r>
              <a:rPr lang="ru-RU" sz="1100" cap="all" dirty="0"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121523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Рисунок 95" descr="Кофейная.png"/>
          <p:cNvPicPr>
            <a:picLocks noChangeAspect="1"/>
          </p:cNvPicPr>
          <p:nvPr/>
        </p:nvPicPr>
        <p:blipFill>
          <a:blip r:embed="rId2" cstate="print">
            <a:grayscl/>
          </a:blip>
          <a:stretch>
            <a:fillRect/>
          </a:stretch>
        </p:blipFill>
        <p:spPr>
          <a:xfrm>
            <a:off x="3575848" y="1340768"/>
            <a:ext cx="5244624" cy="1008112"/>
          </a:xfrm>
          <a:prstGeom prst="rect">
            <a:avLst/>
          </a:prstGeom>
        </p:spPr>
      </p:pic>
      <p:pic>
        <p:nvPicPr>
          <p:cNvPr id="93" name="Рисунок 92" descr="Зеленая.png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63888" y="2937759"/>
            <a:ext cx="5256584" cy="1009121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="" xmlns:a16="http://schemas.microsoft.com/office/drawing/2014/main" id="{D3D017D1-9B42-4963-8502-47952533B93E}"/>
              </a:ext>
            </a:extLst>
          </p:cNvPr>
          <p:cNvCxnSpPr/>
          <p:nvPr/>
        </p:nvCxnSpPr>
        <p:spPr>
          <a:xfrm>
            <a:off x="251520" y="764704"/>
            <a:ext cx="318836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1744" y="231031"/>
            <a:ext cx="8901540" cy="461665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5C5C5C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Бюджет на 2025 год и плановый период 2026-2027 годы</a:t>
            </a:r>
            <a:endParaRPr lang="ru-RU" sz="2400" b="1" dirty="0">
              <a:solidFill>
                <a:srgbClr val="5C5C5C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268760"/>
            <a:ext cx="1393715" cy="461665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666666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Доходы</a:t>
            </a:r>
            <a:endParaRPr lang="ru-RU" sz="2400" b="1" dirty="0">
              <a:solidFill>
                <a:srgbClr val="666666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2924944"/>
            <a:ext cx="1530612" cy="461665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666666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Расходы</a:t>
            </a:r>
            <a:endParaRPr lang="ru-RU" sz="2400" b="1" dirty="0">
              <a:solidFill>
                <a:srgbClr val="666666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4653136"/>
            <a:ext cx="1959767" cy="461665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666666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Дефицит (-)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536" y="1844824"/>
            <a:ext cx="19895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Налоговые, неналоговые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536" y="2132856"/>
            <a:ext cx="22470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Безвозмездные поступления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5536" y="3501008"/>
            <a:ext cx="29179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Расходы за счет собственных средств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5536" y="3789040"/>
            <a:ext cx="2680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Расходы за счет целевых краевых </a:t>
            </a:r>
          </a:p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федеральных средств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552" y="5373216"/>
            <a:ext cx="1655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Бюджетные кредиты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9552" y="5661248"/>
            <a:ext cx="2293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Изменение остатков средств </a:t>
            </a:r>
          </a:p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счетах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9552" y="6093296"/>
            <a:ext cx="13385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Иные источники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Рисунок 22" descr="1495366012_analysis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504" y="1268760"/>
            <a:ext cx="504055" cy="50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1495366098_data_analysis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504" y="2852936"/>
            <a:ext cx="576064" cy="576064"/>
          </a:xfrm>
          <a:prstGeom prst="rect">
            <a:avLst/>
          </a:prstGeom>
        </p:spPr>
      </p:pic>
      <p:pic>
        <p:nvPicPr>
          <p:cNvPr id="25" name="Рисунок 24" descr="1495366085_law.png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504" y="4725144"/>
            <a:ext cx="524667" cy="524667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3563888" y="1496978"/>
            <a:ext cx="5198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Сохраняет уровень действующих расходных обязательств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347864" y="1340768"/>
            <a:ext cx="0" cy="5256584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186381" y="825679"/>
            <a:ext cx="11064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тыс. рублей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0" name="Рисунок 99" descr="Кофейна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56004" y="4521935"/>
            <a:ext cx="5244624" cy="995297"/>
          </a:xfrm>
          <a:prstGeom prst="rect">
            <a:avLst/>
          </a:prstGeom>
        </p:spPr>
      </p:pic>
      <p:pic>
        <p:nvPicPr>
          <p:cNvPr id="48" name="Рисунок 47" descr="Линия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6653325"/>
            <a:ext cx="9144000" cy="20467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563888" y="3081775"/>
            <a:ext cx="5328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Обеспечивает принятые обязательства и выбранные приоритеты 2024 года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79026" y="4665640"/>
            <a:ext cx="5328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Дефицит и муниципальный долг на экономически безопасном уровне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491880" y="5766355"/>
            <a:ext cx="547847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СБАЛАНСИРОВАН</a:t>
            </a:r>
            <a:endParaRPr lang="ru-RU" sz="4800" b="1" cap="none" spc="0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23728" y="1578278"/>
            <a:ext cx="1250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686868"/>
                </a:solidFill>
                <a:cs typeface="Arial" pitchFamily="34" charset="0"/>
              </a:rPr>
              <a:t>2 965 839,8</a:t>
            </a:r>
            <a:endParaRPr lang="ru-RU" sz="1600" b="1" dirty="0">
              <a:solidFill>
                <a:srgbClr val="686868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21036" y="3234462"/>
            <a:ext cx="1260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686868"/>
                </a:solidFill>
                <a:cs typeface="Arial" pitchFamily="34" charset="0"/>
              </a:rPr>
              <a:t>2 970 027,8</a:t>
            </a:r>
            <a:endParaRPr lang="ru-RU" sz="1600" b="1" dirty="0">
              <a:solidFill>
                <a:srgbClr val="686868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95736" y="5034662"/>
            <a:ext cx="1034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686868"/>
                </a:solidFill>
                <a:cs typeface="Arial" pitchFamily="34" charset="0"/>
              </a:rPr>
              <a:t>- 4 188,0</a:t>
            </a:r>
            <a:endParaRPr lang="ru-RU" sz="1600" b="1" dirty="0">
              <a:solidFill>
                <a:srgbClr val="686868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12585</TotalTime>
  <Words>903</Words>
  <Application>Microsoft Office PowerPoint</Application>
  <PresentationFormat>Экран (4:3)</PresentationFormat>
  <Paragraphs>277</Paragraphs>
  <Slides>13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Backup_Serv</dc:creator>
  <cp:lastModifiedBy>user</cp:lastModifiedBy>
  <cp:revision>890</cp:revision>
  <cp:lastPrinted>2024-12-15T08:44:39Z</cp:lastPrinted>
  <dcterms:modified xsi:type="dcterms:W3CDTF">2024-12-15T08:46:45Z</dcterms:modified>
</cp:coreProperties>
</file>